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29"/>
  </p:notesMasterIdLst>
  <p:handoutMasterIdLst>
    <p:handoutMasterId r:id="rId30"/>
  </p:handoutMasterIdLst>
  <p:sldIdLst>
    <p:sldId id="256" r:id="rId2"/>
    <p:sldId id="315" r:id="rId3"/>
    <p:sldId id="325" r:id="rId4"/>
    <p:sldId id="258" r:id="rId5"/>
    <p:sldId id="361" r:id="rId6"/>
    <p:sldId id="322" r:id="rId7"/>
    <p:sldId id="331" r:id="rId8"/>
    <p:sldId id="329" r:id="rId9"/>
    <p:sldId id="323" r:id="rId10"/>
    <p:sldId id="268" r:id="rId11"/>
    <p:sldId id="326" r:id="rId12"/>
    <p:sldId id="352" r:id="rId13"/>
    <p:sldId id="340" r:id="rId14"/>
    <p:sldId id="353" r:id="rId15"/>
    <p:sldId id="343" r:id="rId16"/>
    <p:sldId id="346" r:id="rId17"/>
    <p:sldId id="332" r:id="rId18"/>
    <p:sldId id="299" r:id="rId19"/>
    <p:sldId id="309" r:id="rId20"/>
    <p:sldId id="357" r:id="rId21"/>
    <p:sldId id="358" r:id="rId22"/>
    <p:sldId id="359" r:id="rId23"/>
    <p:sldId id="347" r:id="rId24"/>
    <p:sldId id="348" r:id="rId25"/>
    <p:sldId id="354" r:id="rId26"/>
    <p:sldId id="355" r:id="rId27"/>
    <p:sldId id="356" r:id="rId28"/>
  </p:sldIdLst>
  <p:sldSz cx="9144000" cy="6858000" type="screen4x3"/>
  <p:notesSz cx="6797675" cy="98742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62BA"/>
    <a:srgbClr val="183D95"/>
    <a:srgbClr val="EC6701"/>
    <a:srgbClr val="EEA1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35" autoAdjust="0"/>
    <p:restoredTop sz="86337" autoAdjust="0"/>
  </p:normalViewPr>
  <p:slideViewPr>
    <p:cSldViewPr>
      <p:cViewPr varScale="1">
        <p:scale>
          <a:sx n="110" d="100"/>
          <a:sy n="110" d="100"/>
        </p:scale>
        <p:origin x="13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144"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B6EDA0-D9A9-4256-9F13-E353A58E766F}"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it-IT"/>
        </a:p>
      </dgm:t>
    </dgm:pt>
    <dgm:pt modelId="{51AD7F9A-99EC-4635-B05D-9F33CC95EB93}">
      <dgm:prSet/>
      <dgm:spPr>
        <a:solidFill>
          <a:srgbClr val="3962BA"/>
        </a:solidFill>
      </dgm:spPr>
      <dgm:t>
        <a:bodyPr/>
        <a:lstStyle/>
        <a:p>
          <a:pPr rtl="0"/>
          <a:r>
            <a:rPr lang="it-IT" b="1" dirty="0" smtClean="0">
              <a:solidFill>
                <a:schemeClr val="bg1"/>
              </a:solidFill>
            </a:rPr>
            <a:t>Vecchiaia anticipata</a:t>
          </a:r>
          <a:endParaRPr lang="it-IT" b="1" dirty="0">
            <a:solidFill>
              <a:schemeClr val="bg1"/>
            </a:solidFill>
          </a:endParaRPr>
        </a:p>
      </dgm:t>
    </dgm:pt>
    <dgm:pt modelId="{B5A0B8E4-5303-49A3-BF6B-94F49A1D6DE9}" type="parTrans" cxnId="{255F9E51-884D-40C7-8330-4AB6CA8EBC05}">
      <dgm:prSet/>
      <dgm:spPr/>
      <dgm:t>
        <a:bodyPr/>
        <a:lstStyle/>
        <a:p>
          <a:endParaRPr lang="it-IT"/>
        </a:p>
      </dgm:t>
    </dgm:pt>
    <dgm:pt modelId="{CEA765D8-241E-441B-8051-BDBB4DF467B7}" type="sibTrans" cxnId="{255F9E51-884D-40C7-8330-4AB6CA8EBC05}">
      <dgm:prSet/>
      <dgm:spPr/>
      <dgm:t>
        <a:bodyPr/>
        <a:lstStyle/>
        <a:p>
          <a:endParaRPr lang="it-IT"/>
        </a:p>
      </dgm:t>
    </dgm:pt>
    <dgm:pt modelId="{191B28BE-4955-4CA5-BC59-8EAD63E6FD9C}">
      <dgm:prSet/>
      <dgm:spPr/>
      <dgm:t>
        <a:bodyPr/>
        <a:lstStyle/>
        <a:p>
          <a:pPr rtl="0"/>
          <a:r>
            <a:rPr lang="it-IT" dirty="0" smtClean="0"/>
            <a:t>Età: 67 anni</a:t>
          </a:r>
          <a:endParaRPr lang="it-IT" dirty="0"/>
        </a:p>
      </dgm:t>
    </dgm:pt>
    <dgm:pt modelId="{1F7AB838-8A3D-4C70-9725-819FD439D649}" type="parTrans" cxnId="{E44B9253-AD3C-430F-A6F6-F7C03CB28D7B}">
      <dgm:prSet/>
      <dgm:spPr/>
      <dgm:t>
        <a:bodyPr/>
        <a:lstStyle/>
        <a:p>
          <a:endParaRPr lang="it-IT"/>
        </a:p>
      </dgm:t>
    </dgm:pt>
    <dgm:pt modelId="{660BD951-FE9F-4D1D-9A54-F9A18B3A0F16}" type="sibTrans" cxnId="{E44B9253-AD3C-430F-A6F6-F7C03CB28D7B}">
      <dgm:prSet/>
      <dgm:spPr/>
      <dgm:t>
        <a:bodyPr/>
        <a:lstStyle/>
        <a:p>
          <a:endParaRPr lang="it-IT"/>
        </a:p>
      </dgm:t>
    </dgm:pt>
    <dgm:pt modelId="{F0410F4B-D2A1-44B3-A58B-E3944324C81A}">
      <dgm:prSet/>
      <dgm:spPr>
        <a:solidFill>
          <a:srgbClr val="3962BA"/>
        </a:solidFill>
      </dgm:spPr>
      <dgm:t>
        <a:bodyPr/>
        <a:lstStyle/>
        <a:p>
          <a:pPr rtl="0"/>
          <a:r>
            <a:rPr lang="it-IT" b="1" dirty="0" smtClean="0">
              <a:solidFill>
                <a:schemeClr val="bg1"/>
              </a:solidFill>
            </a:rPr>
            <a:t>Vecchiaia reddituale </a:t>
          </a:r>
          <a:endParaRPr lang="it-IT" b="1" dirty="0">
            <a:solidFill>
              <a:schemeClr val="bg1"/>
            </a:solidFill>
          </a:endParaRPr>
        </a:p>
      </dgm:t>
    </dgm:pt>
    <dgm:pt modelId="{95572CF7-FCAF-441B-BE1D-CD7010A15EBC}" type="parTrans" cxnId="{0C79A484-6CF9-4002-89A4-BAEFC9E3AE5E}">
      <dgm:prSet/>
      <dgm:spPr/>
      <dgm:t>
        <a:bodyPr/>
        <a:lstStyle/>
        <a:p>
          <a:endParaRPr lang="it-IT"/>
        </a:p>
      </dgm:t>
    </dgm:pt>
    <dgm:pt modelId="{F633345D-3A06-4E9F-AB42-83866C016835}" type="sibTrans" cxnId="{0C79A484-6CF9-4002-89A4-BAEFC9E3AE5E}">
      <dgm:prSet/>
      <dgm:spPr/>
      <dgm:t>
        <a:bodyPr/>
        <a:lstStyle/>
        <a:p>
          <a:endParaRPr lang="it-IT"/>
        </a:p>
      </dgm:t>
    </dgm:pt>
    <dgm:pt modelId="{15E39991-86F0-409D-BC74-958B0FB930EB}">
      <dgm:prSet/>
      <dgm:spPr/>
      <dgm:t>
        <a:bodyPr/>
        <a:lstStyle/>
        <a:p>
          <a:pPr rtl="0"/>
          <a:r>
            <a:rPr lang="it-IT" dirty="0" smtClean="0"/>
            <a:t>Contributi: 35 anni regolari</a:t>
          </a:r>
          <a:endParaRPr lang="it-IT" dirty="0"/>
        </a:p>
      </dgm:t>
    </dgm:pt>
    <dgm:pt modelId="{15513FE4-B08D-415C-87B5-B61276758BA6}" type="parTrans" cxnId="{ADCCE02F-EA18-46B1-939A-EEB19032E6EF}">
      <dgm:prSet/>
      <dgm:spPr/>
      <dgm:t>
        <a:bodyPr/>
        <a:lstStyle/>
        <a:p>
          <a:endParaRPr lang="it-IT"/>
        </a:p>
      </dgm:t>
    </dgm:pt>
    <dgm:pt modelId="{DA04B66A-88F6-4D9D-BF6E-01E67E0661D7}" type="sibTrans" cxnId="{ADCCE02F-EA18-46B1-939A-EEB19032E6EF}">
      <dgm:prSet/>
      <dgm:spPr/>
      <dgm:t>
        <a:bodyPr/>
        <a:lstStyle/>
        <a:p>
          <a:endParaRPr lang="it-IT"/>
        </a:p>
      </dgm:t>
    </dgm:pt>
    <dgm:pt modelId="{AD9A90C8-AB2C-4482-8B31-04FB72FE7C3E}">
      <dgm:prSet/>
      <dgm:spPr>
        <a:solidFill>
          <a:srgbClr val="3962BA"/>
        </a:solidFill>
      </dgm:spPr>
      <dgm:t>
        <a:bodyPr/>
        <a:lstStyle/>
        <a:p>
          <a:pPr rtl="0"/>
          <a:r>
            <a:rPr lang="it-IT" b="1" dirty="0" smtClean="0">
              <a:solidFill>
                <a:schemeClr val="bg1"/>
              </a:solidFill>
            </a:rPr>
            <a:t>Vecchiaia contributiva</a:t>
          </a:r>
          <a:endParaRPr lang="it-IT" b="1" dirty="0">
            <a:solidFill>
              <a:schemeClr val="bg1"/>
            </a:solidFill>
          </a:endParaRPr>
        </a:p>
      </dgm:t>
    </dgm:pt>
    <dgm:pt modelId="{0F405A15-9BB8-4DEC-89D8-7F658F34E499}" type="parTrans" cxnId="{976CF94B-F167-475A-B9ED-97154B65CB96}">
      <dgm:prSet/>
      <dgm:spPr/>
      <dgm:t>
        <a:bodyPr/>
        <a:lstStyle/>
        <a:p>
          <a:endParaRPr lang="it-IT"/>
        </a:p>
      </dgm:t>
    </dgm:pt>
    <dgm:pt modelId="{8B4FDB54-C4B5-47DC-A9B0-A448BAC30BCB}" type="sibTrans" cxnId="{976CF94B-F167-475A-B9ED-97154B65CB96}">
      <dgm:prSet/>
      <dgm:spPr/>
      <dgm:t>
        <a:bodyPr/>
        <a:lstStyle/>
        <a:p>
          <a:endParaRPr lang="it-IT"/>
        </a:p>
      </dgm:t>
    </dgm:pt>
    <dgm:pt modelId="{82E0EEB8-CA00-4F4C-983D-3E2831470B01}">
      <dgm:prSet/>
      <dgm:spPr/>
      <dgm:t>
        <a:bodyPr/>
        <a:lstStyle/>
        <a:p>
          <a:pPr algn="l" rtl="0"/>
          <a:r>
            <a:rPr lang="it-IT" dirty="0" smtClean="0"/>
            <a:t>Età: 67 anni</a:t>
          </a:r>
          <a:endParaRPr lang="it-IT" dirty="0"/>
        </a:p>
      </dgm:t>
    </dgm:pt>
    <dgm:pt modelId="{2238431C-44D5-4847-AB43-9271BB19EBCC}" type="parTrans" cxnId="{3DDDB287-F5C8-4B7F-BB46-79727F08708B}">
      <dgm:prSet/>
      <dgm:spPr/>
      <dgm:t>
        <a:bodyPr/>
        <a:lstStyle/>
        <a:p>
          <a:endParaRPr lang="it-IT"/>
        </a:p>
      </dgm:t>
    </dgm:pt>
    <dgm:pt modelId="{DF6669DF-F0AF-4F80-9FD7-FC85EF1D0ECA}" type="sibTrans" cxnId="{3DDDB287-F5C8-4B7F-BB46-79727F08708B}">
      <dgm:prSet/>
      <dgm:spPr/>
      <dgm:t>
        <a:bodyPr/>
        <a:lstStyle/>
        <a:p>
          <a:endParaRPr lang="it-IT"/>
        </a:p>
      </dgm:t>
    </dgm:pt>
    <dgm:pt modelId="{5057C0C5-CB86-47C8-8296-A6EEC620AB24}">
      <dgm:prSet/>
      <dgm:spPr/>
      <dgm:t>
        <a:bodyPr/>
        <a:lstStyle/>
        <a:p>
          <a:pPr algn="l" rtl="0"/>
          <a:r>
            <a:rPr lang="it-IT" dirty="0" smtClean="0"/>
            <a:t>Contributi: 20 anni regolari</a:t>
          </a:r>
          <a:endParaRPr lang="it-IT" dirty="0"/>
        </a:p>
      </dgm:t>
    </dgm:pt>
    <dgm:pt modelId="{76BF6134-D0B2-4BE5-A209-5A6D329D9BAF}" type="parTrans" cxnId="{FEA5D3B0-9485-49DB-A5E2-3DD514603D5E}">
      <dgm:prSet/>
      <dgm:spPr/>
      <dgm:t>
        <a:bodyPr/>
        <a:lstStyle/>
        <a:p>
          <a:endParaRPr lang="it-IT"/>
        </a:p>
      </dgm:t>
    </dgm:pt>
    <dgm:pt modelId="{15E63DA1-8FAB-4FDF-8B68-87B1516A3438}" type="sibTrans" cxnId="{FEA5D3B0-9485-49DB-A5E2-3DD514603D5E}">
      <dgm:prSet/>
      <dgm:spPr/>
      <dgm:t>
        <a:bodyPr/>
        <a:lstStyle/>
        <a:p>
          <a:endParaRPr lang="it-IT"/>
        </a:p>
      </dgm:t>
    </dgm:pt>
    <dgm:pt modelId="{82D4A044-5064-4C82-93B8-F29E078E5804}">
      <dgm:prSet/>
      <dgm:spPr/>
      <dgm:t>
        <a:bodyPr/>
        <a:lstStyle/>
        <a:p>
          <a:pPr algn="l" rtl="0"/>
          <a:r>
            <a:rPr lang="it-IT" dirty="0" smtClean="0"/>
            <a:t>Importo pari ad almeno 1,5 volte il trattamento  </a:t>
          </a:r>
          <a:r>
            <a:rPr lang="it-IT" smtClean="0"/>
            <a:t>minimo INPS</a:t>
          </a:r>
          <a:endParaRPr lang="it-IT" dirty="0"/>
        </a:p>
      </dgm:t>
    </dgm:pt>
    <dgm:pt modelId="{B9669C3A-4190-48BA-AFE7-64560B9D4D03}" type="parTrans" cxnId="{0A5DC871-0AC6-48D4-80D2-DE076A4C2C9D}">
      <dgm:prSet/>
      <dgm:spPr/>
      <dgm:t>
        <a:bodyPr/>
        <a:lstStyle/>
        <a:p>
          <a:endParaRPr lang="it-IT"/>
        </a:p>
      </dgm:t>
    </dgm:pt>
    <dgm:pt modelId="{D8CB24D6-8C6B-4D14-9090-86758D03388F}" type="sibTrans" cxnId="{0A5DC871-0AC6-48D4-80D2-DE076A4C2C9D}">
      <dgm:prSet/>
      <dgm:spPr/>
      <dgm:t>
        <a:bodyPr/>
        <a:lstStyle/>
        <a:p>
          <a:endParaRPr lang="it-IT"/>
        </a:p>
      </dgm:t>
    </dgm:pt>
    <dgm:pt modelId="{9776173D-264F-44E9-9430-72605BDC92C5}">
      <dgm:prSet/>
      <dgm:spPr/>
      <dgm:t>
        <a:bodyPr/>
        <a:lstStyle/>
        <a:p>
          <a:pPr algn="l" rtl="0"/>
          <a:r>
            <a:rPr lang="it-IT" dirty="0" smtClean="0"/>
            <a:t>70 anni</a:t>
          </a:r>
          <a:endParaRPr lang="it-IT" dirty="0"/>
        </a:p>
      </dgm:t>
    </dgm:pt>
    <dgm:pt modelId="{98340328-9865-4C13-9826-A7B8FED90B64}" type="parTrans" cxnId="{69B0C58C-6558-406D-8F0B-E97201265600}">
      <dgm:prSet/>
      <dgm:spPr/>
      <dgm:t>
        <a:bodyPr/>
        <a:lstStyle/>
        <a:p>
          <a:endParaRPr lang="it-IT"/>
        </a:p>
      </dgm:t>
    </dgm:pt>
    <dgm:pt modelId="{C42650E9-AA04-4477-ADF3-14EF96A6330D}" type="sibTrans" cxnId="{69B0C58C-6558-406D-8F0B-E97201265600}">
      <dgm:prSet/>
      <dgm:spPr/>
      <dgm:t>
        <a:bodyPr/>
        <a:lstStyle/>
        <a:p>
          <a:endParaRPr lang="it-IT"/>
        </a:p>
      </dgm:t>
    </dgm:pt>
    <dgm:pt modelId="{C2B49ED2-7760-4B42-945F-2E56E1CFA3F8}">
      <dgm:prSet/>
      <dgm:spPr/>
      <dgm:t>
        <a:bodyPr/>
        <a:lstStyle/>
        <a:p>
          <a:pPr algn="l" rtl="0"/>
          <a:r>
            <a:rPr lang="it-IT" dirty="0" smtClean="0"/>
            <a:t>5 anni regolari</a:t>
          </a:r>
          <a:endParaRPr lang="it-IT" dirty="0"/>
        </a:p>
      </dgm:t>
    </dgm:pt>
    <dgm:pt modelId="{ACED9B23-861A-4073-9400-C51BA403BB4A}" type="sibTrans" cxnId="{ED79FBE8-9F65-44AD-A0FE-3D70565DEDF9}">
      <dgm:prSet/>
      <dgm:spPr/>
      <dgm:t>
        <a:bodyPr/>
        <a:lstStyle/>
        <a:p>
          <a:endParaRPr lang="it-IT"/>
        </a:p>
      </dgm:t>
    </dgm:pt>
    <dgm:pt modelId="{FDCDF0E5-B724-4151-A5D1-04DFFE8164D7}" type="parTrans" cxnId="{ED79FBE8-9F65-44AD-A0FE-3D70565DEDF9}">
      <dgm:prSet/>
      <dgm:spPr/>
      <dgm:t>
        <a:bodyPr/>
        <a:lstStyle/>
        <a:p>
          <a:endParaRPr lang="it-IT"/>
        </a:p>
      </dgm:t>
    </dgm:pt>
    <dgm:pt modelId="{EE4C745E-E11A-4F2F-A7B7-5D72F9A51616}">
      <dgm:prSet/>
      <dgm:spPr/>
      <dgm:t>
        <a:bodyPr/>
        <a:lstStyle/>
        <a:p>
          <a:pPr rtl="0"/>
          <a:endParaRPr lang="it-IT" dirty="0"/>
        </a:p>
      </dgm:t>
    </dgm:pt>
    <dgm:pt modelId="{C0CCEAA4-0515-418A-8432-2B1F3B71E4E1}" type="parTrans" cxnId="{D75C2304-7BDC-476F-B341-E5E8406BBAC1}">
      <dgm:prSet/>
      <dgm:spPr/>
      <dgm:t>
        <a:bodyPr/>
        <a:lstStyle/>
        <a:p>
          <a:endParaRPr lang="it-IT"/>
        </a:p>
      </dgm:t>
    </dgm:pt>
    <dgm:pt modelId="{CC81147E-482D-4047-A1B5-94C7110050F4}" type="sibTrans" cxnId="{D75C2304-7BDC-476F-B341-E5E8406BBAC1}">
      <dgm:prSet/>
      <dgm:spPr/>
      <dgm:t>
        <a:bodyPr/>
        <a:lstStyle/>
        <a:p>
          <a:endParaRPr lang="it-IT"/>
        </a:p>
      </dgm:t>
    </dgm:pt>
    <dgm:pt modelId="{2E94F2FF-0D5D-4D3E-A9B4-B7464934EEF9}">
      <dgm:prSet/>
      <dgm:spPr/>
      <dgm:t>
        <a:bodyPr/>
        <a:lstStyle/>
        <a:p>
          <a:pPr rtl="0"/>
          <a:endParaRPr lang="it-IT" dirty="0"/>
        </a:p>
      </dgm:t>
    </dgm:pt>
    <dgm:pt modelId="{22ABB809-D8CA-4A73-A64F-EB0F89432605}" type="parTrans" cxnId="{6DF4FAA6-7496-4C18-9E0F-3EFCA9E80060}">
      <dgm:prSet/>
      <dgm:spPr/>
      <dgm:t>
        <a:bodyPr/>
        <a:lstStyle/>
        <a:p>
          <a:endParaRPr lang="it-IT"/>
        </a:p>
      </dgm:t>
    </dgm:pt>
    <dgm:pt modelId="{7CAD73FE-5A2E-4DA2-8416-6B9E76AE3686}" type="sibTrans" cxnId="{6DF4FAA6-7496-4C18-9E0F-3EFCA9E80060}">
      <dgm:prSet/>
      <dgm:spPr/>
      <dgm:t>
        <a:bodyPr/>
        <a:lstStyle/>
        <a:p>
          <a:endParaRPr lang="it-IT"/>
        </a:p>
      </dgm:t>
    </dgm:pt>
    <dgm:pt modelId="{C7707DD8-320F-4F0C-B94C-BF6893A37412}">
      <dgm:prSet/>
      <dgm:spPr/>
      <dgm:t>
        <a:bodyPr/>
        <a:lstStyle/>
        <a:p>
          <a:pPr rtl="0"/>
          <a:r>
            <a:rPr lang="it-IT" dirty="0" smtClean="0"/>
            <a:t>Decorrenza  dalla domanda</a:t>
          </a:r>
          <a:endParaRPr lang="it-IT" dirty="0"/>
        </a:p>
      </dgm:t>
    </dgm:pt>
    <dgm:pt modelId="{767CA32C-CC8A-4F90-B15F-F2A8D5B99DA9}" type="parTrans" cxnId="{50B036D7-AC6A-496A-9A04-B45B42368BFB}">
      <dgm:prSet/>
      <dgm:spPr/>
      <dgm:t>
        <a:bodyPr/>
        <a:lstStyle/>
        <a:p>
          <a:endParaRPr lang="it-IT"/>
        </a:p>
      </dgm:t>
    </dgm:pt>
    <dgm:pt modelId="{28E165A5-85FA-4D09-95CF-873900334C0D}" type="sibTrans" cxnId="{50B036D7-AC6A-496A-9A04-B45B42368BFB}">
      <dgm:prSet/>
      <dgm:spPr/>
      <dgm:t>
        <a:bodyPr/>
        <a:lstStyle/>
        <a:p>
          <a:endParaRPr lang="it-IT"/>
        </a:p>
      </dgm:t>
    </dgm:pt>
    <dgm:pt modelId="{7CFE202A-372B-4B4F-B58B-CBACC7AD029E}">
      <dgm:prSet/>
      <dgm:spPr/>
      <dgm:t>
        <a:bodyPr/>
        <a:lstStyle/>
        <a:p>
          <a:pPr rtl="0"/>
          <a:r>
            <a:rPr lang="it-IT" dirty="0" smtClean="0"/>
            <a:t>Età: 70 anni (69 anni nel 2017; 69 anni e  6 mesi nel 2018)</a:t>
          </a:r>
          <a:endParaRPr lang="it-IT" dirty="0"/>
        </a:p>
      </dgm:t>
    </dgm:pt>
    <dgm:pt modelId="{80B2EE8D-1E97-4AD2-9BBF-5BDE47D42F64}" type="sibTrans" cxnId="{2634D5E5-193C-42FE-82C3-7D60873B85EA}">
      <dgm:prSet/>
      <dgm:spPr/>
      <dgm:t>
        <a:bodyPr/>
        <a:lstStyle/>
        <a:p>
          <a:endParaRPr lang="it-IT"/>
        </a:p>
      </dgm:t>
    </dgm:pt>
    <dgm:pt modelId="{DA9A531E-C508-406A-B235-F1D32C0FA4CA}" type="parTrans" cxnId="{2634D5E5-193C-42FE-82C3-7D60873B85EA}">
      <dgm:prSet/>
      <dgm:spPr/>
      <dgm:t>
        <a:bodyPr/>
        <a:lstStyle/>
        <a:p>
          <a:endParaRPr lang="it-IT"/>
        </a:p>
      </dgm:t>
    </dgm:pt>
    <dgm:pt modelId="{CAB3FF5D-DB6B-4AEA-948A-B5735E7E134C}">
      <dgm:prSet/>
      <dgm:spPr/>
      <dgm:t>
        <a:bodyPr/>
        <a:lstStyle/>
        <a:p>
          <a:pPr rtl="0"/>
          <a:r>
            <a:rPr lang="it-IT" dirty="0" smtClean="0"/>
            <a:t>Decorrenza dall’evento</a:t>
          </a:r>
          <a:endParaRPr lang="it-IT" dirty="0"/>
        </a:p>
      </dgm:t>
    </dgm:pt>
    <dgm:pt modelId="{FBC786FB-F3E2-443D-897D-E4D7152B49A2}" type="parTrans" cxnId="{7C13BEB0-1885-45BF-99D3-43A0E65F6DF1}">
      <dgm:prSet/>
      <dgm:spPr/>
      <dgm:t>
        <a:bodyPr/>
        <a:lstStyle/>
        <a:p>
          <a:endParaRPr lang="it-IT"/>
        </a:p>
      </dgm:t>
    </dgm:pt>
    <dgm:pt modelId="{94FBAC2C-B46E-4570-867A-080688E30F6E}" type="sibTrans" cxnId="{7C13BEB0-1885-45BF-99D3-43A0E65F6DF1}">
      <dgm:prSet/>
      <dgm:spPr/>
      <dgm:t>
        <a:bodyPr/>
        <a:lstStyle/>
        <a:p>
          <a:endParaRPr lang="it-IT"/>
        </a:p>
      </dgm:t>
    </dgm:pt>
    <dgm:pt modelId="{A3E40660-E86B-4171-A275-1A0A9176FA86}">
      <dgm:prSet/>
      <dgm:spPr/>
      <dgm:t>
        <a:bodyPr/>
        <a:lstStyle/>
        <a:p>
          <a:pPr algn="l" rtl="0"/>
          <a:r>
            <a:rPr lang="it-IT" dirty="0" smtClean="0"/>
            <a:t>Decorrenza dalla domanda</a:t>
          </a:r>
          <a:endParaRPr lang="it-IT" dirty="0"/>
        </a:p>
      </dgm:t>
    </dgm:pt>
    <dgm:pt modelId="{B32D8888-B6E7-4DA8-9EAF-9BDA8C74FC29}" type="parTrans" cxnId="{6FE97AA9-72DD-473B-B452-814A6ACDB0EE}">
      <dgm:prSet/>
      <dgm:spPr/>
      <dgm:t>
        <a:bodyPr/>
        <a:lstStyle/>
        <a:p>
          <a:endParaRPr lang="it-IT"/>
        </a:p>
      </dgm:t>
    </dgm:pt>
    <dgm:pt modelId="{C24448ED-A016-4CEA-857C-17A276442312}" type="sibTrans" cxnId="{6FE97AA9-72DD-473B-B452-814A6ACDB0EE}">
      <dgm:prSet/>
      <dgm:spPr/>
      <dgm:t>
        <a:bodyPr/>
        <a:lstStyle/>
        <a:p>
          <a:endParaRPr lang="it-IT"/>
        </a:p>
      </dgm:t>
    </dgm:pt>
    <dgm:pt modelId="{B07E7FFE-D44F-4B9B-B210-CC1946ACBCFF}">
      <dgm:prSet/>
      <dgm:spPr/>
      <dgm:t>
        <a:bodyPr/>
        <a:lstStyle/>
        <a:p>
          <a:pPr algn="ctr" rtl="0"/>
          <a:r>
            <a:rPr lang="it-IT" b="1" dirty="0" smtClean="0"/>
            <a:t>OPPURE</a:t>
          </a:r>
          <a:endParaRPr lang="it-IT" b="1" dirty="0"/>
        </a:p>
      </dgm:t>
    </dgm:pt>
    <dgm:pt modelId="{9E630233-13BB-40F6-B2B9-E57ECE077943}" type="sibTrans" cxnId="{BE126196-A402-434D-AC24-283D8740E538}">
      <dgm:prSet/>
      <dgm:spPr/>
      <dgm:t>
        <a:bodyPr/>
        <a:lstStyle/>
        <a:p>
          <a:endParaRPr lang="it-IT"/>
        </a:p>
      </dgm:t>
    </dgm:pt>
    <dgm:pt modelId="{74346532-4640-4BA4-9C27-1050E595CAF0}" type="parTrans" cxnId="{BE126196-A402-434D-AC24-283D8740E538}">
      <dgm:prSet/>
      <dgm:spPr/>
      <dgm:t>
        <a:bodyPr/>
        <a:lstStyle/>
        <a:p>
          <a:endParaRPr lang="it-IT"/>
        </a:p>
      </dgm:t>
    </dgm:pt>
    <dgm:pt modelId="{4C47D622-9D03-4DB3-8F16-3784093B16BD}">
      <dgm:prSet/>
      <dgm:spPr/>
      <dgm:t>
        <a:bodyPr/>
        <a:lstStyle/>
        <a:p>
          <a:pPr rtl="0"/>
          <a:r>
            <a:rPr lang="it-IT" dirty="0" smtClean="0"/>
            <a:t> 35 anni regolari</a:t>
          </a:r>
          <a:endParaRPr lang="it-IT" dirty="0"/>
        </a:p>
      </dgm:t>
    </dgm:pt>
    <dgm:pt modelId="{28ACC266-8D69-4F57-A5DC-1838F263C654}" type="parTrans" cxnId="{13F5CE81-8127-4040-8E07-71CBFB802754}">
      <dgm:prSet/>
      <dgm:spPr/>
      <dgm:t>
        <a:bodyPr/>
        <a:lstStyle/>
        <a:p>
          <a:endParaRPr lang="it-IT"/>
        </a:p>
      </dgm:t>
    </dgm:pt>
    <dgm:pt modelId="{A95E4FA4-0A40-4309-8DA4-1ADBEA6C4839}" type="sibTrans" cxnId="{13F5CE81-8127-4040-8E07-71CBFB802754}">
      <dgm:prSet/>
      <dgm:spPr/>
      <dgm:t>
        <a:bodyPr/>
        <a:lstStyle/>
        <a:p>
          <a:endParaRPr lang="it-IT"/>
        </a:p>
      </dgm:t>
    </dgm:pt>
    <dgm:pt modelId="{75113038-3D04-4E81-B524-313F06163DCA}" type="pres">
      <dgm:prSet presAssocID="{29B6EDA0-D9A9-4256-9F13-E353A58E766F}" presName="Name0" presStyleCnt="0">
        <dgm:presLayoutVars>
          <dgm:dir/>
          <dgm:animLvl val="lvl"/>
          <dgm:resizeHandles val="exact"/>
        </dgm:presLayoutVars>
      </dgm:prSet>
      <dgm:spPr/>
      <dgm:t>
        <a:bodyPr/>
        <a:lstStyle/>
        <a:p>
          <a:endParaRPr lang="it-IT"/>
        </a:p>
      </dgm:t>
    </dgm:pt>
    <dgm:pt modelId="{A2699C3C-204E-4786-BE48-5AF9BF13420E}" type="pres">
      <dgm:prSet presAssocID="{51AD7F9A-99EC-4635-B05D-9F33CC95EB93}" presName="composite" presStyleCnt="0"/>
      <dgm:spPr/>
      <dgm:t>
        <a:bodyPr/>
        <a:lstStyle/>
        <a:p>
          <a:endParaRPr lang="it-IT"/>
        </a:p>
      </dgm:t>
    </dgm:pt>
    <dgm:pt modelId="{1EED0A66-8A5E-43C9-97A7-226C8F64C549}" type="pres">
      <dgm:prSet presAssocID="{51AD7F9A-99EC-4635-B05D-9F33CC95EB93}" presName="parTx" presStyleLbl="alignNode1" presStyleIdx="0" presStyleCnt="3">
        <dgm:presLayoutVars>
          <dgm:chMax val="0"/>
          <dgm:chPref val="0"/>
          <dgm:bulletEnabled val="1"/>
        </dgm:presLayoutVars>
      </dgm:prSet>
      <dgm:spPr/>
      <dgm:t>
        <a:bodyPr/>
        <a:lstStyle/>
        <a:p>
          <a:endParaRPr lang="it-IT"/>
        </a:p>
      </dgm:t>
    </dgm:pt>
    <dgm:pt modelId="{9864039A-FA9C-41EF-B1BF-4DB26097113A}" type="pres">
      <dgm:prSet presAssocID="{51AD7F9A-99EC-4635-B05D-9F33CC95EB93}" presName="desTx" presStyleLbl="alignAccFollowNode1" presStyleIdx="0" presStyleCnt="3">
        <dgm:presLayoutVars>
          <dgm:bulletEnabled val="1"/>
        </dgm:presLayoutVars>
      </dgm:prSet>
      <dgm:spPr/>
      <dgm:t>
        <a:bodyPr/>
        <a:lstStyle/>
        <a:p>
          <a:endParaRPr lang="it-IT"/>
        </a:p>
      </dgm:t>
    </dgm:pt>
    <dgm:pt modelId="{25D28220-C028-453B-9FA8-EE4434EC25A6}" type="pres">
      <dgm:prSet presAssocID="{CEA765D8-241E-441B-8051-BDBB4DF467B7}" presName="space" presStyleCnt="0"/>
      <dgm:spPr/>
      <dgm:t>
        <a:bodyPr/>
        <a:lstStyle/>
        <a:p>
          <a:endParaRPr lang="it-IT"/>
        </a:p>
      </dgm:t>
    </dgm:pt>
    <dgm:pt modelId="{7C1994F2-D7B8-4812-8ACA-79DEEEBEC299}" type="pres">
      <dgm:prSet presAssocID="{F0410F4B-D2A1-44B3-A58B-E3944324C81A}" presName="composite" presStyleCnt="0"/>
      <dgm:spPr/>
      <dgm:t>
        <a:bodyPr/>
        <a:lstStyle/>
        <a:p>
          <a:endParaRPr lang="it-IT"/>
        </a:p>
      </dgm:t>
    </dgm:pt>
    <dgm:pt modelId="{576A72C2-92FC-454C-9424-6EAC2E0CE43E}" type="pres">
      <dgm:prSet presAssocID="{F0410F4B-D2A1-44B3-A58B-E3944324C81A}" presName="parTx" presStyleLbl="alignNode1" presStyleIdx="1" presStyleCnt="3" custLinFactNeighborX="1674" custLinFactNeighborY="6582">
        <dgm:presLayoutVars>
          <dgm:chMax val="0"/>
          <dgm:chPref val="0"/>
          <dgm:bulletEnabled val="1"/>
        </dgm:presLayoutVars>
      </dgm:prSet>
      <dgm:spPr/>
      <dgm:t>
        <a:bodyPr/>
        <a:lstStyle/>
        <a:p>
          <a:endParaRPr lang="it-IT"/>
        </a:p>
      </dgm:t>
    </dgm:pt>
    <dgm:pt modelId="{4992C6AD-8DD5-4BA3-AD2D-D062B40C0A2D}" type="pres">
      <dgm:prSet presAssocID="{F0410F4B-D2A1-44B3-A58B-E3944324C81A}" presName="desTx" presStyleLbl="alignAccFollowNode1" presStyleIdx="1" presStyleCnt="3" custLinFactNeighborX="0" custLinFactNeighborY="-3466">
        <dgm:presLayoutVars>
          <dgm:bulletEnabled val="1"/>
        </dgm:presLayoutVars>
      </dgm:prSet>
      <dgm:spPr/>
      <dgm:t>
        <a:bodyPr/>
        <a:lstStyle/>
        <a:p>
          <a:endParaRPr lang="it-IT"/>
        </a:p>
      </dgm:t>
    </dgm:pt>
    <dgm:pt modelId="{A0170F29-61C3-4852-8187-8EDF7B2A87A8}" type="pres">
      <dgm:prSet presAssocID="{F633345D-3A06-4E9F-AB42-83866C016835}" presName="space" presStyleCnt="0"/>
      <dgm:spPr/>
      <dgm:t>
        <a:bodyPr/>
        <a:lstStyle/>
        <a:p>
          <a:endParaRPr lang="it-IT"/>
        </a:p>
      </dgm:t>
    </dgm:pt>
    <dgm:pt modelId="{A5E8A007-1D9D-45AD-8889-9BA91ABCB230}" type="pres">
      <dgm:prSet presAssocID="{AD9A90C8-AB2C-4482-8B31-04FB72FE7C3E}" presName="composite" presStyleCnt="0"/>
      <dgm:spPr/>
      <dgm:t>
        <a:bodyPr/>
        <a:lstStyle/>
        <a:p>
          <a:endParaRPr lang="it-IT"/>
        </a:p>
      </dgm:t>
    </dgm:pt>
    <dgm:pt modelId="{5124A4D4-52B6-4BBF-AE88-4B8393776103}" type="pres">
      <dgm:prSet presAssocID="{AD9A90C8-AB2C-4482-8B31-04FB72FE7C3E}" presName="parTx" presStyleLbl="alignNode1" presStyleIdx="2" presStyleCnt="3">
        <dgm:presLayoutVars>
          <dgm:chMax val="0"/>
          <dgm:chPref val="0"/>
          <dgm:bulletEnabled val="1"/>
        </dgm:presLayoutVars>
      </dgm:prSet>
      <dgm:spPr/>
      <dgm:t>
        <a:bodyPr/>
        <a:lstStyle/>
        <a:p>
          <a:endParaRPr lang="it-IT"/>
        </a:p>
      </dgm:t>
    </dgm:pt>
    <dgm:pt modelId="{B9748C3A-9240-4BF4-81E4-29169E436DA6}" type="pres">
      <dgm:prSet presAssocID="{AD9A90C8-AB2C-4482-8B31-04FB72FE7C3E}" presName="desTx" presStyleLbl="alignAccFollowNode1" presStyleIdx="2" presStyleCnt="3">
        <dgm:presLayoutVars>
          <dgm:bulletEnabled val="1"/>
        </dgm:presLayoutVars>
      </dgm:prSet>
      <dgm:spPr/>
      <dgm:t>
        <a:bodyPr/>
        <a:lstStyle/>
        <a:p>
          <a:endParaRPr lang="it-IT"/>
        </a:p>
      </dgm:t>
    </dgm:pt>
  </dgm:ptLst>
  <dgm:cxnLst>
    <dgm:cxn modelId="{ED79FBE8-9F65-44AD-A0FE-3D70565DEDF9}" srcId="{AD9A90C8-AB2C-4482-8B31-04FB72FE7C3E}" destId="{C2B49ED2-7760-4B42-945F-2E56E1CFA3F8}" srcOrd="5" destOrd="0" parTransId="{FDCDF0E5-B724-4151-A5D1-04DFFE8164D7}" sibTransId="{ACED9B23-861A-4073-9400-C51BA403BB4A}"/>
    <dgm:cxn modelId="{E44B9253-AD3C-430F-A6F6-F7C03CB28D7B}" srcId="{51AD7F9A-99EC-4635-B05D-9F33CC95EB93}" destId="{191B28BE-4955-4CA5-BC59-8EAD63E6FD9C}" srcOrd="1" destOrd="0" parTransId="{1F7AB838-8A3D-4C70-9725-819FD439D649}" sibTransId="{660BD951-FE9F-4D1D-9A54-F9A18B3A0F16}"/>
    <dgm:cxn modelId="{255F9E51-884D-40C7-8330-4AB6CA8EBC05}" srcId="{29B6EDA0-D9A9-4256-9F13-E353A58E766F}" destId="{51AD7F9A-99EC-4635-B05D-9F33CC95EB93}" srcOrd="0" destOrd="0" parTransId="{B5A0B8E4-5303-49A3-BF6B-94F49A1D6DE9}" sibTransId="{CEA765D8-241E-441B-8051-BDBB4DF467B7}"/>
    <dgm:cxn modelId="{2A6A1FB2-FB36-4C6D-BE77-651DD56EF04E}" type="presOf" srcId="{F0410F4B-D2A1-44B3-A58B-E3944324C81A}" destId="{576A72C2-92FC-454C-9424-6EAC2E0CE43E}" srcOrd="0" destOrd="0" presId="urn:microsoft.com/office/officeart/2005/8/layout/hList1"/>
    <dgm:cxn modelId="{0C79A484-6CF9-4002-89A4-BAEFC9E3AE5E}" srcId="{29B6EDA0-D9A9-4256-9F13-E353A58E766F}" destId="{F0410F4B-D2A1-44B3-A58B-E3944324C81A}" srcOrd="1" destOrd="0" parTransId="{95572CF7-FCAF-441B-BE1D-CD7010A15EBC}" sibTransId="{F633345D-3A06-4E9F-AB42-83866C016835}"/>
    <dgm:cxn modelId="{6DF4FAA6-7496-4C18-9E0F-3EFCA9E80060}" srcId="{F0410F4B-D2A1-44B3-A58B-E3944324C81A}" destId="{2E94F2FF-0D5D-4D3E-A9B4-B7464934EEF9}" srcOrd="0" destOrd="0" parTransId="{22ABB809-D8CA-4A73-A64F-EB0F89432605}" sibTransId="{7CAD73FE-5A2E-4DA2-8416-6B9E76AE3686}"/>
    <dgm:cxn modelId="{775093B0-2B5C-49A4-820A-59754647DBC9}" type="presOf" srcId="{AD9A90C8-AB2C-4482-8B31-04FB72FE7C3E}" destId="{5124A4D4-52B6-4BBF-AE88-4B8393776103}" srcOrd="0" destOrd="0" presId="urn:microsoft.com/office/officeart/2005/8/layout/hList1"/>
    <dgm:cxn modelId="{FF82055D-58FB-4FFF-9618-93F46A5634B0}" type="presOf" srcId="{2E94F2FF-0D5D-4D3E-A9B4-B7464934EEF9}" destId="{4992C6AD-8DD5-4BA3-AD2D-D062B40C0A2D}" srcOrd="0" destOrd="0" presId="urn:microsoft.com/office/officeart/2005/8/layout/hList1"/>
    <dgm:cxn modelId="{10921BBB-57B5-4030-9012-8DF56D2C0D94}" type="presOf" srcId="{9776173D-264F-44E9-9430-72605BDC92C5}" destId="{B9748C3A-9240-4BF4-81E4-29169E436DA6}" srcOrd="0" destOrd="4" presId="urn:microsoft.com/office/officeart/2005/8/layout/hList1"/>
    <dgm:cxn modelId="{2891DC9E-2E20-497D-91FA-BBDFECBDAD29}" type="presOf" srcId="{15E39991-86F0-409D-BC74-958B0FB930EB}" destId="{4992C6AD-8DD5-4BA3-AD2D-D062B40C0A2D}" srcOrd="0" destOrd="2" presId="urn:microsoft.com/office/officeart/2005/8/layout/hList1"/>
    <dgm:cxn modelId="{ADCCE02F-EA18-46B1-939A-EEB19032E6EF}" srcId="{F0410F4B-D2A1-44B3-A58B-E3944324C81A}" destId="{15E39991-86F0-409D-BC74-958B0FB930EB}" srcOrd="2" destOrd="0" parTransId="{15513FE4-B08D-415C-87B5-B61276758BA6}" sibTransId="{DA04B66A-88F6-4D9D-BF6E-01E67E0661D7}"/>
    <dgm:cxn modelId="{A68B8294-EDFD-4825-BE79-9A2099BBA282}" type="presOf" srcId="{191B28BE-4955-4CA5-BC59-8EAD63E6FD9C}" destId="{9864039A-FA9C-41EF-B1BF-4DB26097113A}" srcOrd="0" destOrd="1" presId="urn:microsoft.com/office/officeart/2005/8/layout/hList1"/>
    <dgm:cxn modelId="{48DFA7D3-A68A-4990-A130-A2993E547D5C}" type="presOf" srcId="{A3E40660-E86B-4171-A275-1A0A9176FA86}" destId="{B9748C3A-9240-4BF4-81E4-29169E436DA6}" srcOrd="0" destOrd="6" presId="urn:microsoft.com/office/officeart/2005/8/layout/hList1"/>
    <dgm:cxn modelId="{13F5CE81-8127-4040-8E07-71CBFB802754}" srcId="{51AD7F9A-99EC-4635-B05D-9F33CC95EB93}" destId="{4C47D622-9D03-4DB3-8F16-3784093B16BD}" srcOrd="2" destOrd="0" parTransId="{28ACC266-8D69-4F57-A5DC-1838F263C654}" sibTransId="{A95E4FA4-0A40-4309-8DA4-1ADBEA6C4839}"/>
    <dgm:cxn modelId="{1860A584-9847-4AFA-B55B-9ECFC78504D2}" type="presOf" srcId="{EE4C745E-E11A-4F2F-A7B7-5D72F9A51616}" destId="{9864039A-FA9C-41EF-B1BF-4DB26097113A}" srcOrd="0" destOrd="0" presId="urn:microsoft.com/office/officeart/2005/8/layout/hList1"/>
    <dgm:cxn modelId="{2634D5E5-193C-42FE-82C3-7D60873B85EA}" srcId="{F0410F4B-D2A1-44B3-A58B-E3944324C81A}" destId="{7CFE202A-372B-4B4F-B58B-CBACC7AD029E}" srcOrd="1" destOrd="0" parTransId="{DA9A531E-C508-406A-B235-F1D32C0FA4CA}" sibTransId="{80B2EE8D-1E97-4AD2-9BBF-5BDE47D42F64}"/>
    <dgm:cxn modelId="{69B0C58C-6558-406D-8F0B-E97201265600}" srcId="{AD9A90C8-AB2C-4482-8B31-04FB72FE7C3E}" destId="{9776173D-264F-44E9-9430-72605BDC92C5}" srcOrd="4" destOrd="0" parTransId="{98340328-9865-4C13-9826-A7B8FED90B64}" sibTransId="{C42650E9-AA04-4477-ADF3-14EF96A6330D}"/>
    <dgm:cxn modelId="{7F6E1AA9-C58D-48E5-AFB2-BA4A45CF32A1}" type="presOf" srcId="{CAB3FF5D-DB6B-4AEA-948A-B5735E7E134C}" destId="{4992C6AD-8DD5-4BA3-AD2D-D062B40C0A2D}" srcOrd="0" destOrd="3" presId="urn:microsoft.com/office/officeart/2005/8/layout/hList1"/>
    <dgm:cxn modelId="{50B036D7-AC6A-496A-9A04-B45B42368BFB}" srcId="{51AD7F9A-99EC-4635-B05D-9F33CC95EB93}" destId="{C7707DD8-320F-4F0C-B94C-BF6893A37412}" srcOrd="3" destOrd="0" parTransId="{767CA32C-CC8A-4F90-B15F-F2A8D5B99DA9}" sibTransId="{28E165A5-85FA-4D09-95CF-873900334C0D}"/>
    <dgm:cxn modelId="{FBF38CF4-E892-4FD8-B91D-A5E1C85A586E}" type="presOf" srcId="{C2B49ED2-7760-4B42-945F-2E56E1CFA3F8}" destId="{B9748C3A-9240-4BF4-81E4-29169E436DA6}" srcOrd="0" destOrd="5" presId="urn:microsoft.com/office/officeart/2005/8/layout/hList1"/>
    <dgm:cxn modelId="{25ED2730-D718-4495-B2ED-8144BE757BC6}" type="presOf" srcId="{B07E7FFE-D44F-4B9B-B210-CC1946ACBCFF}" destId="{B9748C3A-9240-4BF4-81E4-29169E436DA6}" srcOrd="0" destOrd="3" presId="urn:microsoft.com/office/officeart/2005/8/layout/hList1"/>
    <dgm:cxn modelId="{D14B6AAF-D7BD-4E2E-9C89-29B84BCA38F3}" type="presOf" srcId="{C7707DD8-320F-4F0C-B94C-BF6893A37412}" destId="{9864039A-FA9C-41EF-B1BF-4DB26097113A}" srcOrd="0" destOrd="3" presId="urn:microsoft.com/office/officeart/2005/8/layout/hList1"/>
    <dgm:cxn modelId="{C3706258-0EEB-43BC-B847-252188BCD49D}" type="presOf" srcId="{82E0EEB8-CA00-4F4C-983D-3E2831470B01}" destId="{B9748C3A-9240-4BF4-81E4-29169E436DA6}" srcOrd="0" destOrd="0" presId="urn:microsoft.com/office/officeart/2005/8/layout/hList1"/>
    <dgm:cxn modelId="{60BDEFAF-527C-4BC8-BAC6-58B44D88BF79}" type="presOf" srcId="{4C47D622-9D03-4DB3-8F16-3784093B16BD}" destId="{9864039A-FA9C-41EF-B1BF-4DB26097113A}" srcOrd="0" destOrd="2" presId="urn:microsoft.com/office/officeart/2005/8/layout/hList1"/>
    <dgm:cxn modelId="{7C13BEB0-1885-45BF-99D3-43A0E65F6DF1}" srcId="{F0410F4B-D2A1-44B3-A58B-E3944324C81A}" destId="{CAB3FF5D-DB6B-4AEA-948A-B5735E7E134C}" srcOrd="3" destOrd="0" parTransId="{FBC786FB-F3E2-443D-897D-E4D7152B49A2}" sibTransId="{94FBAC2C-B46E-4570-867A-080688E30F6E}"/>
    <dgm:cxn modelId="{6D6AACD4-A477-4403-8319-5322748C156B}" type="presOf" srcId="{5057C0C5-CB86-47C8-8296-A6EEC620AB24}" destId="{B9748C3A-9240-4BF4-81E4-29169E436DA6}" srcOrd="0" destOrd="1" presId="urn:microsoft.com/office/officeart/2005/8/layout/hList1"/>
    <dgm:cxn modelId="{FEA5D3B0-9485-49DB-A5E2-3DD514603D5E}" srcId="{AD9A90C8-AB2C-4482-8B31-04FB72FE7C3E}" destId="{5057C0C5-CB86-47C8-8296-A6EEC620AB24}" srcOrd="1" destOrd="0" parTransId="{76BF6134-D0B2-4BE5-A209-5A6D329D9BAF}" sibTransId="{15E63DA1-8FAB-4FDF-8B68-87B1516A3438}"/>
    <dgm:cxn modelId="{D75C2304-7BDC-476F-B341-E5E8406BBAC1}" srcId="{51AD7F9A-99EC-4635-B05D-9F33CC95EB93}" destId="{EE4C745E-E11A-4F2F-A7B7-5D72F9A51616}" srcOrd="0" destOrd="0" parTransId="{C0CCEAA4-0515-418A-8432-2B1F3B71E4E1}" sibTransId="{CC81147E-482D-4047-A1B5-94C7110050F4}"/>
    <dgm:cxn modelId="{976CF94B-F167-475A-B9ED-97154B65CB96}" srcId="{29B6EDA0-D9A9-4256-9F13-E353A58E766F}" destId="{AD9A90C8-AB2C-4482-8B31-04FB72FE7C3E}" srcOrd="2" destOrd="0" parTransId="{0F405A15-9BB8-4DEC-89D8-7F658F34E499}" sibTransId="{8B4FDB54-C4B5-47DC-A9B0-A448BAC30BCB}"/>
    <dgm:cxn modelId="{6FE97AA9-72DD-473B-B452-814A6ACDB0EE}" srcId="{AD9A90C8-AB2C-4482-8B31-04FB72FE7C3E}" destId="{A3E40660-E86B-4171-A275-1A0A9176FA86}" srcOrd="6" destOrd="0" parTransId="{B32D8888-B6E7-4DA8-9EAF-9BDA8C74FC29}" sibTransId="{C24448ED-A016-4CEA-857C-17A276442312}"/>
    <dgm:cxn modelId="{0A5DC871-0AC6-48D4-80D2-DE076A4C2C9D}" srcId="{AD9A90C8-AB2C-4482-8B31-04FB72FE7C3E}" destId="{82D4A044-5064-4C82-93B8-F29E078E5804}" srcOrd="2" destOrd="0" parTransId="{B9669C3A-4190-48BA-AFE7-64560B9D4D03}" sibTransId="{D8CB24D6-8C6B-4D14-9090-86758D03388F}"/>
    <dgm:cxn modelId="{84665F99-8003-427A-859C-B41DE451C2D1}" type="presOf" srcId="{7CFE202A-372B-4B4F-B58B-CBACC7AD029E}" destId="{4992C6AD-8DD5-4BA3-AD2D-D062B40C0A2D}" srcOrd="0" destOrd="1" presId="urn:microsoft.com/office/officeart/2005/8/layout/hList1"/>
    <dgm:cxn modelId="{BE126196-A402-434D-AC24-283D8740E538}" srcId="{AD9A90C8-AB2C-4482-8B31-04FB72FE7C3E}" destId="{B07E7FFE-D44F-4B9B-B210-CC1946ACBCFF}" srcOrd="3" destOrd="0" parTransId="{74346532-4640-4BA4-9C27-1050E595CAF0}" sibTransId="{9E630233-13BB-40F6-B2B9-E57ECE077943}"/>
    <dgm:cxn modelId="{52D2D23A-4475-4797-A924-6E876C2084DE}" type="presOf" srcId="{29B6EDA0-D9A9-4256-9F13-E353A58E766F}" destId="{75113038-3D04-4E81-B524-313F06163DCA}" srcOrd="0" destOrd="0" presId="urn:microsoft.com/office/officeart/2005/8/layout/hList1"/>
    <dgm:cxn modelId="{3DDDB287-F5C8-4B7F-BB46-79727F08708B}" srcId="{AD9A90C8-AB2C-4482-8B31-04FB72FE7C3E}" destId="{82E0EEB8-CA00-4F4C-983D-3E2831470B01}" srcOrd="0" destOrd="0" parTransId="{2238431C-44D5-4847-AB43-9271BB19EBCC}" sibTransId="{DF6669DF-F0AF-4F80-9FD7-FC85EF1D0ECA}"/>
    <dgm:cxn modelId="{C05C498D-0B55-47AE-BF71-FECDCD0B89F8}" type="presOf" srcId="{51AD7F9A-99EC-4635-B05D-9F33CC95EB93}" destId="{1EED0A66-8A5E-43C9-97A7-226C8F64C549}" srcOrd="0" destOrd="0" presId="urn:microsoft.com/office/officeart/2005/8/layout/hList1"/>
    <dgm:cxn modelId="{4C461172-160A-4F08-BF27-A71F984A833F}" type="presOf" srcId="{82D4A044-5064-4C82-93B8-F29E078E5804}" destId="{B9748C3A-9240-4BF4-81E4-29169E436DA6}" srcOrd="0" destOrd="2" presId="urn:microsoft.com/office/officeart/2005/8/layout/hList1"/>
    <dgm:cxn modelId="{B3F4C312-99A7-4928-A074-9DE2C4EA53F8}" type="presParOf" srcId="{75113038-3D04-4E81-B524-313F06163DCA}" destId="{A2699C3C-204E-4786-BE48-5AF9BF13420E}" srcOrd="0" destOrd="0" presId="urn:microsoft.com/office/officeart/2005/8/layout/hList1"/>
    <dgm:cxn modelId="{F904CB37-C4B0-44DB-8C36-EACFA8B63664}" type="presParOf" srcId="{A2699C3C-204E-4786-BE48-5AF9BF13420E}" destId="{1EED0A66-8A5E-43C9-97A7-226C8F64C549}" srcOrd="0" destOrd="0" presId="urn:microsoft.com/office/officeart/2005/8/layout/hList1"/>
    <dgm:cxn modelId="{B2CC75F0-FC82-4F29-86FC-2624C0130731}" type="presParOf" srcId="{A2699C3C-204E-4786-BE48-5AF9BF13420E}" destId="{9864039A-FA9C-41EF-B1BF-4DB26097113A}" srcOrd="1" destOrd="0" presId="urn:microsoft.com/office/officeart/2005/8/layout/hList1"/>
    <dgm:cxn modelId="{4B8AA754-FA2D-4406-A1BD-A74A0F33CF67}" type="presParOf" srcId="{75113038-3D04-4E81-B524-313F06163DCA}" destId="{25D28220-C028-453B-9FA8-EE4434EC25A6}" srcOrd="1" destOrd="0" presId="urn:microsoft.com/office/officeart/2005/8/layout/hList1"/>
    <dgm:cxn modelId="{C447EC71-BCFC-458F-860F-41D2A4B03A66}" type="presParOf" srcId="{75113038-3D04-4E81-B524-313F06163DCA}" destId="{7C1994F2-D7B8-4812-8ACA-79DEEEBEC299}" srcOrd="2" destOrd="0" presId="urn:microsoft.com/office/officeart/2005/8/layout/hList1"/>
    <dgm:cxn modelId="{59E929F7-AC06-4708-AE3C-27D4DFFA5021}" type="presParOf" srcId="{7C1994F2-D7B8-4812-8ACA-79DEEEBEC299}" destId="{576A72C2-92FC-454C-9424-6EAC2E0CE43E}" srcOrd="0" destOrd="0" presId="urn:microsoft.com/office/officeart/2005/8/layout/hList1"/>
    <dgm:cxn modelId="{D9100953-6026-46D3-9D95-F6AC1C13D10E}" type="presParOf" srcId="{7C1994F2-D7B8-4812-8ACA-79DEEEBEC299}" destId="{4992C6AD-8DD5-4BA3-AD2D-D062B40C0A2D}" srcOrd="1" destOrd="0" presId="urn:microsoft.com/office/officeart/2005/8/layout/hList1"/>
    <dgm:cxn modelId="{29AF035F-5B3E-4122-AE35-D6E1A96FA13A}" type="presParOf" srcId="{75113038-3D04-4E81-B524-313F06163DCA}" destId="{A0170F29-61C3-4852-8187-8EDF7B2A87A8}" srcOrd="3" destOrd="0" presId="urn:microsoft.com/office/officeart/2005/8/layout/hList1"/>
    <dgm:cxn modelId="{D68992CC-0D53-4AA3-B239-EA01CE819D73}" type="presParOf" srcId="{75113038-3D04-4E81-B524-313F06163DCA}" destId="{A5E8A007-1D9D-45AD-8889-9BA91ABCB230}" srcOrd="4" destOrd="0" presId="urn:microsoft.com/office/officeart/2005/8/layout/hList1"/>
    <dgm:cxn modelId="{0A7385AB-B2A6-4641-8DEC-15D3C3E1F0A9}" type="presParOf" srcId="{A5E8A007-1D9D-45AD-8889-9BA91ABCB230}" destId="{5124A4D4-52B6-4BBF-AE88-4B8393776103}" srcOrd="0" destOrd="0" presId="urn:microsoft.com/office/officeart/2005/8/layout/hList1"/>
    <dgm:cxn modelId="{39983A23-33C5-4E9D-84AB-5FB6D98840CD}" type="presParOf" srcId="{A5E8A007-1D9D-45AD-8889-9BA91ABCB230}" destId="{B9748C3A-9240-4BF4-81E4-29169E436DA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B6EDA0-D9A9-4256-9F13-E353A58E766F}"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it-IT"/>
        </a:p>
      </dgm:t>
    </dgm:pt>
    <dgm:pt modelId="{51AD7F9A-99EC-4635-B05D-9F33CC95EB93}">
      <dgm:prSet/>
      <dgm:spPr>
        <a:solidFill>
          <a:srgbClr val="3962BA"/>
        </a:solidFill>
      </dgm:spPr>
      <dgm:t>
        <a:bodyPr/>
        <a:lstStyle/>
        <a:p>
          <a:pPr rtl="0"/>
          <a:r>
            <a:rPr lang="it-IT" b="1" dirty="0" smtClean="0">
              <a:solidFill>
                <a:schemeClr val="bg1"/>
              </a:solidFill>
            </a:rPr>
            <a:t>Vecchiaia anticipata</a:t>
          </a:r>
          <a:endParaRPr lang="it-IT" b="1" dirty="0">
            <a:solidFill>
              <a:schemeClr val="bg1"/>
            </a:solidFill>
          </a:endParaRPr>
        </a:p>
      </dgm:t>
    </dgm:pt>
    <dgm:pt modelId="{B5A0B8E4-5303-49A3-BF6B-94F49A1D6DE9}" type="parTrans" cxnId="{255F9E51-884D-40C7-8330-4AB6CA8EBC05}">
      <dgm:prSet/>
      <dgm:spPr/>
      <dgm:t>
        <a:bodyPr/>
        <a:lstStyle/>
        <a:p>
          <a:endParaRPr lang="it-IT"/>
        </a:p>
      </dgm:t>
    </dgm:pt>
    <dgm:pt modelId="{CEA765D8-241E-441B-8051-BDBB4DF467B7}" type="sibTrans" cxnId="{255F9E51-884D-40C7-8330-4AB6CA8EBC05}">
      <dgm:prSet/>
      <dgm:spPr/>
      <dgm:t>
        <a:bodyPr/>
        <a:lstStyle/>
        <a:p>
          <a:endParaRPr lang="it-IT"/>
        </a:p>
      </dgm:t>
    </dgm:pt>
    <dgm:pt modelId="{191B28BE-4955-4CA5-BC59-8EAD63E6FD9C}">
      <dgm:prSet/>
      <dgm:spPr/>
      <dgm:t>
        <a:bodyPr/>
        <a:lstStyle/>
        <a:p>
          <a:pPr rtl="0"/>
          <a:r>
            <a:rPr lang="it-IT" dirty="0" smtClean="0"/>
            <a:t>Retributivo fino al 2009</a:t>
          </a:r>
          <a:endParaRPr lang="it-IT" dirty="0"/>
        </a:p>
      </dgm:t>
    </dgm:pt>
    <dgm:pt modelId="{1F7AB838-8A3D-4C70-9725-819FD439D649}" type="parTrans" cxnId="{E44B9253-AD3C-430F-A6F6-F7C03CB28D7B}">
      <dgm:prSet/>
      <dgm:spPr/>
      <dgm:t>
        <a:bodyPr/>
        <a:lstStyle/>
        <a:p>
          <a:endParaRPr lang="it-IT"/>
        </a:p>
      </dgm:t>
    </dgm:pt>
    <dgm:pt modelId="{660BD951-FE9F-4D1D-9A54-F9A18B3A0F16}" type="sibTrans" cxnId="{E44B9253-AD3C-430F-A6F6-F7C03CB28D7B}">
      <dgm:prSet/>
      <dgm:spPr/>
      <dgm:t>
        <a:bodyPr/>
        <a:lstStyle/>
        <a:p>
          <a:endParaRPr lang="it-IT"/>
        </a:p>
      </dgm:t>
    </dgm:pt>
    <dgm:pt modelId="{F0410F4B-D2A1-44B3-A58B-E3944324C81A}">
      <dgm:prSet/>
      <dgm:spPr>
        <a:solidFill>
          <a:srgbClr val="3962BA"/>
        </a:solidFill>
      </dgm:spPr>
      <dgm:t>
        <a:bodyPr/>
        <a:lstStyle/>
        <a:p>
          <a:pPr rtl="0"/>
          <a:r>
            <a:rPr lang="it-IT" b="1" dirty="0" smtClean="0">
              <a:solidFill>
                <a:schemeClr val="bg1"/>
              </a:solidFill>
            </a:rPr>
            <a:t>Vecchiaia reddituale</a:t>
          </a:r>
          <a:endParaRPr lang="it-IT" b="1" dirty="0">
            <a:solidFill>
              <a:schemeClr val="bg1"/>
            </a:solidFill>
          </a:endParaRPr>
        </a:p>
      </dgm:t>
    </dgm:pt>
    <dgm:pt modelId="{95572CF7-FCAF-441B-BE1D-CD7010A15EBC}" type="parTrans" cxnId="{0C79A484-6CF9-4002-89A4-BAEFC9E3AE5E}">
      <dgm:prSet/>
      <dgm:spPr/>
      <dgm:t>
        <a:bodyPr/>
        <a:lstStyle/>
        <a:p>
          <a:endParaRPr lang="it-IT"/>
        </a:p>
      </dgm:t>
    </dgm:pt>
    <dgm:pt modelId="{F633345D-3A06-4E9F-AB42-83866C016835}" type="sibTrans" cxnId="{0C79A484-6CF9-4002-89A4-BAEFC9E3AE5E}">
      <dgm:prSet/>
      <dgm:spPr/>
      <dgm:t>
        <a:bodyPr/>
        <a:lstStyle/>
        <a:p>
          <a:endParaRPr lang="it-IT"/>
        </a:p>
      </dgm:t>
    </dgm:pt>
    <dgm:pt modelId="{AD9A90C8-AB2C-4482-8B31-04FB72FE7C3E}">
      <dgm:prSet/>
      <dgm:spPr>
        <a:solidFill>
          <a:srgbClr val="3962BA"/>
        </a:solidFill>
      </dgm:spPr>
      <dgm:t>
        <a:bodyPr/>
        <a:lstStyle/>
        <a:p>
          <a:pPr rtl="0"/>
          <a:r>
            <a:rPr lang="it-IT" b="1" dirty="0" smtClean="0">
              <a:solidFill>
                <a:schemeClr val="bg1"/>
              </a:solidFill>
            </a:rPr>
            <a:t>Vecchiaia contributiva</a:t>
          </a:r>
          <a:endParaRPr lang="it-IT" b="1" dirty="0">
            <a:solidFill>
              <a:schemeClr val="bg1"/>
            </a:solidFill>
          </a:endParaRPr>
        </a:p>
      </dgm:t>
    </dgm:pt>
    <dgm:pt modelId="{0F405A15-9BB8-4DEC-89D8-7F658F34E499}" type="parTrans" cxnId="{976CF94B-F167-475A-B9ED-97154B65CB96}">
      <dgm:prSet/>
      <dgm:spPr/>
      <dgm:t>
        <a:bodyPr/>
        <a:lstStyle/>
        <a:p>
          <a:endParaRPr lang="it-IT"/>
        </a:p>
      </dgm:t>
    </dgm:pt>
    <dgm:pt modelId="{8B4FDB54-C4B5-47DC-A9B0-A448BAC30BCB}" type="sibTrans" cxnId="{976CF94B-F167-475A-B9ED-97154B65CB96}">
      <dgm:prSet/>
      <dgm:spPr/>
      <dgm:t>
        <a:bodyPr/>
        <a:lstStyle/>
        <a:p>
          <a:endParaRPr lang="it-IT"/>
        </a:p>
      </dgm:t>
    </dgm:pt>
    <dgm:pt modelId="{82E0EEB8-CA00-4F4C-983D-3E2831470B01}">
      <dgm:prSet/>
      <dgm:spPr/>
      <dgm:t>
        <a:bodyPr/>
        <a:lstStyle/>
        <a:p>
          <a:pPr algn="l" rtl="0"/>
          <a:r>
            <a:rPr lang="it-IT" dirty="0" smtClean="0"/>
            <a:t>Contributivo</a:t>
          </a:r>
          <a:endParaRPr lang="it-IT" dirty="0"/>
        </a:p>
      </dgm:t>
    </dgm:pt>
    <dgm:pt modelId="{2238431C-44D5-4847-AB43-9271BB19EBCC}" type="parTrans" cxnId="{3DDDB287-F5C8-4B7F-BB46-79727F08708B}">
      <dgm:prSet/>
      <dgm:spPr/>
      <dgm:t>
        <a:bodyPr/>
        <a:lstStyle/>
        <a:p>
          <a:endParaRPr lang="it-IT"/>
        </a:p>
      </dgm:t>
    </dgm:pt>
    <dgm:pt modelId="{DF6669DF-F0AF-4F80-9FD7-FC85EF1D0ECA}" type="sibTrans" cxnId="{3DDDB287-F5C8-4B7F-BB46-79727F08708B}">
      <dgm:prSet/>
      <dgm:spPr/>
      <dgm:t>
        <a:bodyPr/>
        <a:lstStyle/>
        <a:p>
          <a:endParaRPr lang="it-IT"/>
        </a:p>
      </dgm:t>
    </dgm:pt>
    <dgm:pt modelId="{7CFE202A-372B-4B4F-B58B-CBACC7AD029E}">
      <dgm:prSet/>
      <dgm:spPr/>
      <dgm:t>
        <a:bodyPr/>
        <a:lstStyle/>
        <a:p>
          <a:pPr rtl="0"/>
          <a:r>
            <a:rPr lang="it-IT" dirty="0" smtClean="0"/>
            <a:t>Retributivo</a:t>
          </a:r>
          <a:endParaRPr lang="it-IT" dirty="0"/>
        </a:p>
      </dgm:t>
    </dgm:pt>
    <dgm:pt modelId="{80B2EE8D-1E97-4AD2-9BBF-5BDE47D42F64}" type="sibTrans" cxnId="{2634D5E5-193C-42FE-82C3-7D60873B85EA}">
      <dgm:prSet/>
      <dgm:spPr/>
      <dgm:t>
        <a:bodyPr/>
        <a:lstStyle/>
        <a:p>
          <a:endParaRPr lang="it-IT"/>
        </a:p>
      </dgm:t>
    </dgm:pt>
    <dgm:pt modelId="{DA9A531E-C508-406A-B235-F1D32C0FA4CA}" type="parTrans" cxnId="{2634D5E5-193C-42FE-82C3-7D60873B85EA}">
      <dgm:prSet/>
      <dgm:spPr/>
      <dgm:t>
        <a:bodyPr/>
        <a:lstStyle/>
        <a:p>
          <a:endParaRPr lang="it-IT"/>
        </a:p>
      </dgm:t>
    </dgm:pt>
    <dgm:pt modelId="{3B81DB96-59F8-4218-A258-E30B7B26875E}">
      <dgm:prSet/>
      <dgm:spPr/>
      <dgm:t>
        <a:bodyPr/>
        <a:lstStyle/>
        <a:p>
          <a:pPr algn="just" rtl="0"/>
          <a:r>
            <a:rPr lang="it-IT" dirty="0" smtClean="0"/>
            <a:t>Sommatoria dei contributi annualmente versati - rivalutati sulla base del tasso annuo di capitalizzazione derivante dalla variazione media quinquennale del PIL determinata dall'Istat - moltiplicata per il coefficiente di trasformazione</a:t>
          </a:r>
          <a:endParaRPr lang="it-IT" dirty="0"/>
        </a:p>
      </dgm:t>
    </dgm:pt>
    <dgm:pt modelId="{AF4728F5-9B81-4A0A-9935-1002A652FB9A}" type="parTrans" cxnId="{056D4AAF-59A0-4F63-A106-1A39F932D06F}">
      <dgm:prSet/>
      <dgm:spPr/>
      <dgm:t>
        <a:bodyPr/>
        <a:lstStyle/>
        <a:p>
          <a:endParaRPr lang="it-IT"/>
        </a:p>
      </dgm:t>
    </dgm:pt>
    <dgm:pt modelId="{4D3C6841-820D-4170-B8C2-404447DE0DA3}" type="sibTrans" cxnId="{056D4AAF-59A0-4F63-A106-1A39F932D06F}">
      <dgm:prSet/>
      <dgm:spPr/>
      <dgm:t>
        <a:bodyPr/>
        <a:lstStyle/>
        <a:p>
          <a:endParaRPr lang="it-IT"/>
        </a:p>
      </dgm:t>
    </dgm:pt>
    <dgm:pt modelId="{2CE1AE79-C817-4550-86A2-09C324E7E862}">
      <dgm:prSet/>
      <dgm:spPr/>
      <dgm:t>
        <a:bodyPr/>
        <a:lstStyle/>
        <a:p>
          <a:pPr rtl="0"/>
          <a:r>
            <a:rPr lang="it-IT" dirty="0" smtClean="0"/>
            <a:t>Contributivo dal 2010</a:t>
          </a:r>
          <a:endParaRPr lang="it-IT" dirty="0"/>
        </a:p>
      </dgm:t>
    </dgm:pt>
    <dgm:pt modelId="{374DBAD3-569E-4F9C-85C0-62A4F13886BC}" type="parTrans" cxnId="{1CBBB2AD-2ECE-4EB9-BD7D-9FCC098F18D6}">
      <dgm:prSet/>
      <dgm:spPr/>
      <dgm:t>
        <a:bodyPr/>
        <a:lstStyle/>
        <a:p>
          <a:endParaRPr lang="it-IT"/>
        </a:p>
      </dgm:t>
    </dgm:pt>
    <dgm:pt modelId="{312970DC-FEDE-4BA5-B960-E3B7B381B796}" type="sibTrans" cxnId="{1CBBB2AD-2ECE-4EB9-BD7D-9FCC098F18D6}">
      <dgm:prSet/>
      <dgm:spPr/>
      <dgm:t>
        <a:bodyPr/>
        <a:lstStyle/>
        <a:p>
          <a:endParaRPr lang="it-IT"/>
        </a:p>
      </dgm:t>
    </dgm:pt>
    <dgm:pt modelId="{9B8BC8BC-2BF0-4ECF-891F-86F9D45AECAF}">
      <dgm:prSet/>
      <dgm:spPr/>
      <dgm:t>
        <a:bodyPr/>
        <a:lstStyle/>
        <a:p>
          <a:endParaRPr lang="it-IT" dirty="0"/>
        </a:p>
      </dgm:t>
    </dgm:pt>
    <dgm:pt modelId="{B0D2B68F-72C2-4C33-A096-AD3867DCFC9F}" type="parTrans" cxnId="{9713A43F-399C-4AD7-8DE0-02067BCD0EE9}">
      <dgm:prSet/>
      <dgm:spPr/>
      <dgm:t>
        <a:bodyPr/>
        <a:lstStyle/>
        <a:p>
          <a:endParaRPr lang="it-IT"/>
        </a:p>
      </dgm:t>
    </dgm:pt>
    <dgm:pt modelId="{120C8909-175A-4B3C-B8C2-6E86766A7D95}" type="sibTrans" cxnId="{9713A43F-399C-4AD7-8DE0-02067BCD0EE9}">
      <dgm:prSet/>
      <dgm:spPr/>
      <dgm:t>
        <a:bodyPr/>
        <a:lstStyle/>
        <a:p>
          <a:endParaRPr lang="it-IT"/>
        </a:p>
      </dgm:t>
    </dgm:pt>
    <dgm:pt modelId="{A61D97A7-87BC-4B0C-9C83-4FF2328F7118}">
      <dgm:prSet/>
      <dgm:spPr/>
      <dgm:t>
        <a:bodyPr/>
        <a:lstStyle/>
        <a:p>
          <a:pPr rtl="0"/>
          <a:r>
            <a:rPr lang="it-IT" smtClean="0"/>
            <a:t>(Media  dei più elevati  30 redditi su 35)</a:t>
          </a:r>
          <a:endParaRPr lang="it-IT" dirty="0"/>
        </a:p>
      </dgm:t>
    </dgm:pt>
    <dgm:pt modelId="{CEB698BE-DC1E-4CEF-9DB0-82CC84A44038}" type="parTrans" cxnId="{1954DAE6-9683-4CD3-9DD5-0E7B3ED2CD3D}">
      <dgm:prSet/>
      <dgm:spPr/>
      <dgm:t>
        <a:bodyPr/>
        <a:lstStyle/>
        <a:p>
          <a:endParaRPr lang="it-IT"/>
        </a:p>
      </dgm:t>
    </dgm:pt>
    <dgm:pt modelId="{53CA3482-9171-4452-8B66-429FC12377DE}" type="sibTrans" cxnId="{1954DAE6-9683-4CD3-9DD5-0E7B3ED2CD3D}">
      <dgm:prSet/>
      <dgm:spPr/>
      <dgm:t>
        <a:bodyPr/>
        <a:lstStyle/>
        <a:p>
          <a:endParaRPr lang="it-IT"/>
        </a:p>
      </dgm:t>
    </dgm:pt>
    <dgm:pt modelId="{30A4595B-7061-442D-894E-11776AC4CAFB}">
      <dgm:prSet/>
      <dgm:spPr/>
      <dgm:t>
        <a:bodyPr/>
        <a:lstStyle/>
        <a:p>
          <a:pPr rtl="0"/>
          <a:endParaRPr lang="it-IT" dirty="0"/>
        </a:p>
      </dgm:t>
    </dgm:pt>
    <dgm:pt modelId="{99FBFA82-E47A-4BB8-B02A-89BBAFD12330}" type="parTrans" cxnId="{D9155F01-F015-4B43-9664-F60C93B75909}">
      <dgm:prSet/>
      <dgm:spPr/>
      <dgm:t>
        <a:bodyPr/>
        <a:lstStyle/>
        <a:p>
          <a:endParaRPr lang="it-IT"/>
        </a:p>
      </dgm:t>
    </dgm:pt>
    <dgm:pt modelId="{BAB5BD9E-DCDC-4833-A092-FBC612053EF3}" type="sibTrans" cxnId="{D9155F01-F015-4B43-9664-F60C93B75909}">
      <dgm:prSet/>
      <dgm:spPr/>
      <dgm:t>
        <a:bodyPr/>
        <a:lstStyle/>
        <a:p>
          <a:endParaRPr lang="it-IT"/>
        </a:p>
      </dgm:t>
    </dgm:pt>
    <dgm:pt modelId="{49F0A2B9-77D7-4DB5-B6B6-8497552A6C19}">
      <dgm:prSet/>
      <dgm:spPr/>
      <dgm:t>
        <a:bodyPr/>
        <a:lstStyle/>
        <a:p>
          <a:pPr rtl="0"/>
          <a:endParaRPr lang="it-IT" dirty="0"/>
        </a:p>
      </dgm:t>
    </dgm:pt>
    <dgm:pt modelId="{2CD4F87B-0B4A-4958-A140-7C490635A144}" type="parTrans" cxnId="{B9E75799-E607-473F-AF54-87CD3B0C5E6C}">
      <dgm:prSet/>
      <dgm:spPr/>
      <dgm:t>
        <a:bodyPr/>
        <a:lstStyle/>
        <a:p>
          <a:endParaRPr lang="it-IT"/>
        </a:p>
      </dgm:t>
    </dgm:pt>
    <dgm:pt modelId="{32912779-971D-4108-BBE1-3C3184006227}" type="sibTrans" cxnId="{B9E75799-E607-473F-AF54-87CD3B0C5E6C}">
      <dgm:prSet/>
      <dgm:spPr/>
      <dgm:t>
        <a:bodyPr/>
        <a:lstStyle/>
        <a:p>
          <a:endParaRPr lang="it-IT"/>
        </a:p>
      </dgm:t>
    </dgm:pt>
    <dgm:pt modelId="{75113038-3D04-4E81-B524-313F06163DCA}" type="pres">
      <dgm:prSet presAssocID="{29B6EDA0-D9A9-4256-9F13-E353A58E766F}" presName="Name0" presStyleCnt="0">
        <dgm:presLayoutVars>
          <dgm:dir/>
          <dgm:animLvl val="lvl"/>
          <dgm:resizeHandles val="exact"/>
        </dgm:presLayoutVars>
      </dgm:prSet>
      <dgm:spPr/>
      <dgm:t>
        <a:bodyPr/>
        <a:lstStyle/>
        <a:p>
          <a:endParaRPr lang="it-IT"/>
        </a:p>
      </dgm:t>
    </dgm:pt>
    <dgm:pt modelId="{A2699C3C-204E-4786-BE48-5AF9BF13420E}" type="pres">
      <dgm:prSet presAssocID="{51AD7F9A-99EC-4635-B05D-9F33CC95EB93}" presName="composite" presStyleCnt="0"/>
      <dgm:spPr/>
      <dgm:t>
        <a:bodyPr/>
        <a:lstStyle/>
        <a:p>
          <a:endParaRPr lang="it-IT"/>
        </a:p>
      </dgm:t>
    </dgm:pt>
    <dgm:pt modelId="{1EED0A66-8A5E-43C9-97A7-226C8F64C549}" type="pres">
      <dgm:prSet presAssocID="{51AD7F9A-99EC-4635-B05D-9F33CC95EB93}" presName="parTx" presStyleLbl="alignNode1" presStyleIdx="0" presStyleCnt="3">
        <dgm:presLayoutVars>
          <dgm:chMax val="0"/>
          <dgm:chPref val="0"/>
          <dgm:bulletEnabled val="1"/>
        </dgm:presLayoutVars>
      </dgm:prSet>
      <dgm:spPr/>
      <dgm:t>
        <a:bodyPr/>
        <a:lstStyle/>
        <a:p>
          <a:endParaRPr lang="it-IT"/>
        </a:p>
      </dgm:t>
    </dgm:pt>
    <dgm:pt modelId="{9864039A-FA9C-41EF-B1BF-4DB26097113A}" type="pres">
      <dgm:prSet presAssocID="{51AD7F9A-99EC-4635-B05D-9F33CC95EB93}" presName="desTx" presStyleLbl="alignAccFollowNode1" presStyleIdx="0" presStyleCnt="3">
        <dgm:presLayoutVars>
          <dgm:bulletEnabled val="1"/>
        </dgm:presLayoutVars>
      </dgm:prSet>
      <dgm:spPr/>
      <dgm:t>
        <a:bodyPr/>
        <a:lstStyle/>
        <a:p>
          <a:endParaRPr lang="it-IT"/>
        </a:p>
      </dgm:t>
    </dgm:pt>
    <dgm:pt modelId="{25D28220-C028-453B-9FA8-EE4434EC25A6}" type="pres">
      <dgm:prSet presAssocID="{CEA765D8-241E-441B-8051-BDBB4DF467B7}" presName="space" presStyleCnt="0"/>
      <dgm:spPr/>
      <dgm:t>
        <a:bodyPr/>
        <a:lstStyle/>
        <a:p>
          <a:endParaRPr lang="it-IT"/>
        </a:p>
      </dgm:t>
    </dgm:pt>
    <dgm:pt modelId="{7C1994F2-D7B8-4812-8ACA-79DEEEBEC299}" type="pres">
      <dgm:prSet presAssocID="{F0410F4B-D2A1-44B3-A58B-E3944324C81A}" presName="composite" presStyleCnt="0"/>
      <dgm:spPr/>
      <dgm:t>
        <a:bodyPr/>
        <a:lstStyle/>
        <a:p>
          <a:endParaRPr lang="it-IT"/>
        </a:p>
      </dgm:t>
    </dgm:pt>
    <dgm:pt modelId="{576A72C2-92FC-454C-9424-6EAC2E0CE43E}" type="pres">
      <dgm:prSet presAssocID="{F0410F4B-D2A1-44B3-A58B-E3944324C81A}" presName="parTx" presStyleLbl="alignNode1" presStyleIdx="1" presStyleCnt="3">
        <dgm:presLayoutVars>
          <dgm:chMax val="0"/>
          <dgm:chPref val="0"/>
          <dgm:bulletEnabled val="1"/>
        </dgm:presLayoutVars>
      </dgm:prSet>
      <dgm:spPr/>
      <dgm:t>
        <a:bodyPr/>
        <a:lstStyle/>
        <a:p>
          <a:endParaRPr lang="it-IT"/>
        </a:p>
      </dgm:t>
    </dgm:pt>
    <dgm:pt modelId="{4992C6AD-8DD5-4BA3-AD2D-D062B40C0A2D}" type="pres">
      <dgm:prSet presAssocID="{F0410F4B-D2A1-44B3-A58B-E3944324C81A}" presName="desTx" presStyleLbl="alignAccFollowNode1" presStyleIdx="1" presStyleCnt="3" custLinFactNeighborX="0" custLinFactNeighborY="4459">
        <dgm:presLayoutVars>
          <dgm:bulletEnabled val="1"/>
        </dgm:presLayoutVars>
      </dgm:prSet>
      <dgm:spPr/>
      <dgm:t>
        <a:bodyPr/>
        <a:lstStyle/>
        <a:p>
          <a:endParaRPr lang="it-IT"/>
        </a:p>
      </dgm:t>
    </dgm:pt>
    <dgm:pt modelId="{A0170F29-61C3-4852-8187-8EDF7B2A87A8}" type="pres">
      <dgm:prSet presAssocID="{F633345D-3A06-4E9F-AB42-83866C016835}" presName="space" presStyleCnt="0"/>
      <dgm:spPr/>
      <dgm:t>
        <a:bodyPr/>
        <a:lstStyle/>
        <a:p>
          <a:endParaRPr lang="it-IT"/>
        </a:p>
      </dgm:t>
    </dgm:pt>
    <dgm:pt modelId="{A5E8A007-1D9D-45AD-8889-9BA91ABCB230}" type="pres">
      <dgm:prSet presAssocID="{AD9A90C8-AB2C-4482-8B31-04FB72FE7C3E}" presName="composite" presStyleCnt="0"/>
      <dgm:spPr/>
      <dgm:t>
        <a:bodyPr/>
        <a:lstStyle/>
        <a:p>
          <a:endParaRPr lang="it-IT"/>
        </a:p>
      </dgm:t>
    </dgm:pt>
    <dgm:pt modelId="{5124A4D4-52B6-4BBF-AE88-4B8393776103}" type="pres">
      <dgm:prSet presAssocID="{AD9A90C8-AB2C-4482-8B31-04FB72FE7C3E}" presName="parTx" presStyleLbl="alignNode1" presStyleIdx="2" presStyleCnt="3">
        <dgm:presLayoutVars>
          <dgm:chMax val="0"/>
          <dgm:chPref val="0"/>
          <dgm:bulletEnabled val="1"/>
        </dgm:presLayoutVars>
      </dgm:prSet>
      <dgm:spPr/>
      <dgm:t>
        <a:bodyPr/>
        <a:lstStyle/>
        <a:p>
          <a:endParaRPr lang="it-IT"/>
        </a:p>
      </dgm:t>
    </dgm:pt>
    <dgm:pt modelId="{B9748C3A-9240-4BF4-81E4-29169E436DA6}" type="pres">
      <dgm:prSet presAssocID="{AD9A90C8-AB2C-4482-8B31-04FB72FE7C3E}" presName="desTx" presStyleLbl="alignAccFollowNode1" presStyleIdx="2" presStyleCnt="3">
        <dgm:presLayoutVars>
          <dgm:bulletEnabled val="1"/>
        </dgm:presLayoutVars>
      </dgm:prSet>
      <dgm:spPr/>
      <dgm:t>
        <a:bodyPr/>
        <a:lstStyle/>
        <a:p>
          <a:endParaRPr lang="it-IT"/>
        </a:p>
      </dgm:t>
    </dgm:pt>
  </dgm:ptLst>
  <dgm:cxnLst>
    <dgm:cxn modelId="{96306990-2272-4C4C-9E0F-952528973479}" type="presOf" srcId="{49F0A2B9-77D7-4DB5-B6B6-8497552A6C19}" destId="{9864039A-FA9C-41EF-B1BF-4DB26097113A}" srcOrd="0" destOrd="0" presId="urn:microsoft.com/office/officeart/2005/8/layout/hList1"/>
    <dgm:cxn modelId="{E851D4EE-A351-4185-A013-E4B7B18B989B}" type="presOf" srcId="{AD9A90C8-AB2C-4482-8B31-04FB72FE7C3E}" destId="{5124A4D4-52B6-4BBF-AE88-4B8393776103}" srcOrd="0" destOrd="0" presId="urn:microsoft.com/office/officeart/2005/8/layout/hList1"/>
    <dgm:cxn modelId="{3DDDB287-F5C8-4B7F-BB46-79727F08708B}" srcId="{AD9A90C8-AB2C-4482-8B31-04FB72FE7C3E}" destId="{82E0EEB8-CA00-4F4C-983D-3E2831470B01}" srcOrd="0" destOrd="0" parTransId="{2238431C-44D5-4847-AB43-9271BB19EBCC}" sibTransId="{DF6669DF-F0AF-4F80-9FD7-FC85EF1D0ECA}"/>
    <dgm:cxn modelId="{976CF94B-F167-475A-B9ED-97154B65CB96}" srcId="{29B6EDA0-D9A9-4256-9F13-E353A58E766F}" destId="{AD9A90C8-AB2C-4482-8B31-04FB72FE7C3E}" srcOrd="2" destOrd="0" parTransId="{0F405A15-9BB8-4DEC-89D8-7F658F34E499}" sibTransId="{8B4FDB54-C4B5-47DC-A9B0-A448BAC30BCB}"/>
    <dgm:cxn modelId="{E7439F63-6B37-4EB4-ADD2-5ED196D57508}" type="presOf" srcId="{29B6EDA0-D9A9-4256-9F13-E353A58E766F}" destId="{75113038-3D04-4E81-B524-313F06163DCA}" srcOrd="0" destOrd="0" presId="urn:microsoft.com/office/officeart/2005/8/layout/hList1"/>
    <dgm:cxn modelId="{2634D5E5-193C-42FE-82C3-7D60873B85EA}" srcId="{F0410F4B-D2A1-44B3-A58B-E3944324C81A}" destId="{7CFE202A-372B-4B4F-B58B-CBACC7AD029E}" srcOrd="0" destOrd="0" parTransId="{DA9A531E-C508-406A-B235-F1D32C0FA4CA}" sibTransId="{80B2EE8D-1E97-4AD2-9BBF-5BDE47D42F64}"/>
    <dgm:cxn modelId="{D9155F01-F015-4B43-9664-F60C93B75909}" srcId="{F0410F4B-D2A1-44B3-A58B-E3944324C81A}" destId="{30A4595B-7061-442D-894E-11776AC4CAFB}" srcOrd="2" destOrd="0" parTransId="{99FBFA82-E47A-4BB8-B02A-89BBAFD12330}" sibTransId="{BAB5BD9E-DCDC-4833-A092-FBC612053EF3}"/>
    <dgm:cxn modelId="{0C0E3443-8C81-4ED8-8510-FB59FCAB133D}" type="presOf" srcId="{30A4595B-7061-442D-894E-11776AC4CAFB}" destId="{4992C6AD-8DD5-4BA3-AD2D-D062B40C0A2D}" srcOrd="0" destOrd="2" presId="urn:microsoft.com/office/officeart/2005/8/layout/hList1"/>
    <dgm:cxn modelId="{44FC45F5-B583-4DA8-8D81-01BD8E3EC266}" type="presOf" srcId="{2CE1AE79-C817-4550-86A2-09C324E7E862}" destId="{9864039A-FA9C-41EF-B1BF-4DB26097113A}" srcOrd="0" destOrd="2" presId="urn:microsoft.com/office/officeart/2005/8/layout/hList1"/>
    <dgm:cxn modelId="{1954DAE6-9683-4CD3-9DD5-0E7B3ED2CD3D}" srcId="{F0410F4B-D2A1-44B3-A58B-E3944324C81A}" destId="{A61D97A7-87BC-4B0C-9C83-4FF2328F7118}" srcOrd="1" destOrd="0" parTransId="{CEB698BE-DC1E-4CEF-9DB0-82CC84A44038}" sibTransId="{53CA3482-9171-4452-8B66-429FC12377DE}"/>
    <dgm:cxn modelId="{13D677C3-9897-4407-B5A4-50FC20FEDE3B}" type="presOf" srcId="{51AD7F9A-99EC-4635-B05D-9F33CC95EB93}" destId="{1EED0A66-8A5E-43C9-97A7-226C8F64C549}" srcOrd="0" destOrd="0" presId="urn:microsoft.com/office/officeart/2005/8/layout/hList1"/>
    <dgm:cxn modelId="{BE027C63-54A6-4B43-A6A6-907C827C23C9}" type="presOf" srcId="{9B8BC8BC-2BF0-4ECF-891F-86F9D45AECAF}" destId="{9864039A-FA9C-41EF-B1BF-4DB26097113A}" srcOrd="0" destOrd="3" presId="urn:microsoft.com/office/officeart/2005/8/layout/hList1"/>
    <dgm:cxn modelId="{0C79A484-6CF9-4002-89A4-BAEFC9E3AE5E}" srcId="{29B6EDA0-D9A9-4256-9F13-E353A58E766F}" destId="{F0410F4B-D2A1-44B3-A58B-E3944324C81A}" srcOrd="1" destOrd="0" parTransId="{95572CF7-FCAF-441B-BE1D-CD7010A15EBC}" sibTransId="{F633345D-3A06-4E9F-AB42-83866C016835}"/>
    <dgm:cxn modelId="{1A41BE05-ED41-41F9-8D8D-0F486EAE10BE}" type="presOf" srcId="{7CFE202A-372B-4B4F-B58B-CBACC7AD029E}" destId="{4992C6AD-8DD5-4BA3-AD2D-D062B40C0A2D}" srcOrd="0" destOrd="0" presId="urn:microsoft.com/office/officeart/2005/8/layout/hList1"/>
    <dgm:cxn modelId="{255F9E51-884D-40C7-8330-4AB6CA8EBC05}" srcId="{29B6EDA0-D9A9-4256-9F13-E353A58E766F}" destId="{51AD7F9A-99EC-4635-B05D-9F33CC95EB93}" srcOrd="0" destOrd="0" parTransId="{B5A0B8E4-5303-49A3-BF6B-94F49A1D6DE9}" sibTransId="{CEA765D8-241E-441B-8051-BDBB4DF467B7}"/>
    <dgm:cxn modelId="{9713A43F-399C-4AD7-8DE0-02067BCD0EE9}" srcId="{51AD7F9A-99EC-4635-B05D-9F33CC95EB93}" destId="{9B8BC8BC-2BF0-4ECF-891F-86F9D45AECAF}" srcOrd="3" destOrd="0" parTransId="{B0D2B68F-72C2-4C33-A096-AD3867DCFC9F}" sibTransId="{120C8909-175A-4B3C-B8C2-6E86766A7D95}"/>
    <dgm:cxn modelId="{43A79714-CD90-46BA-B58F-79857183C219}" type="presOf" srcId="{A61D97A7-87BC-4B0C-9C83-4FF2328F7118}" destId="{4992C6AD-8DD5-4BA3-AD2D-D062B40C0A2D}" srcOrd="0" destOrd="1" presId="urn:microsoft.com/office/officeart/2005/8/layout/hList1"/>
    <dgm:cxn modelId="{8D9F080E-7FC5-441B-B954-7C6839D49D3F}" type="presOf" srcId="{191B28BE-4955-4CA5-BC59-8EAD63E6FD9C}" destId="{9864039A-FA9C-41EF-B1BF-4DB26097113A}" srcOrd="0" destOrd="1" presId="urn:microsoft.com/office/officeart/2005/8/layout/hList1"/>
    <dgm:cxn modelId="{B9E75799-E607-473F-AF54-87CD3B0C5E6C}" srcId="{51AD7F9A-99EC-4635-B05D-9F33CC95EB93}" destId="{49F0A2B9-77D7-4DB5-B6B6-8497552A6C19}" srcOrd="0" destOrd="0" parTransId="{2CD4F87B-0B4A-4958-A140-7C490635A144}" sibTransId="{32912779-971D-4108-BBE1-3C3184006227}"/>
    <dgm:cxn modelId="{E44B9253-AD3C-430F-A6F6-F7C03CB28D7B}" srcId="{51AD7F9A-99EC-4635-B05D-9F33CC95EB93}" destId="{191B28BE-4955-4CA5-BC59-8EAD63E6FD9C}" srcOrd="1" destOrd="0" parTransId="{1F7AB838-8A3D-4C70-9725-819FD439D649}" sibTransId="{660BD951-FE9F-4D1D-9A54-F9A18B3A0F16}"/>
    <dgm:cxn modelId="{1F958E09-29DF-4ACC-980C-4068AA09292A}" type="presOf" srcId="{3B81DB96-59F8-4218-A258-E30B7B26875E}" destId="{B9748C3A-9240-4BF4-81E4-29169E436DA6}" srcOrd="0" destOrd="1" presId="urn:microsoft.com/office/officeart/2005/8/layout/hList1"/>
    <dgm:cxn modelId="{BCF7C72A-B562-42C2-A447-C5C3A05246EE}" type="presOf" srcId="{F0410F4B-D2A1-44B3-A58B-E3944324C81A}" destId="{576A72C2-92FC-454C-9424-6EAC2E0CE43E}" srcOrd="0" destOrd="0" presId="urn:microsoft.com/office/officeart/2005/8/layout/hList1"/>
    <dgm:cxn modelId="{056D4AAF-59A0-4F63-A106-1A39F932D06F}" srcId="{AD9A90C8-AB2C-4482-8B31-04FB72FE7C3E}" destId="{3B81DB96-59F8-4218-A258-E30B7B26875E}" srcOrd="1" destOrd="0" parTransId="{AF4728F5-9B81-4A0A-9935-1002A652FB9A}" sibTransId="{4D3C6841-820D-4170-B8C2-404447DE0DA3}"/>
    <dgm:cxn modelId="{DFAEF5C5-34D6-4751-8C7E-AF921CDB7CFC}" type="presOf" srcId="{82E0EEB8-CA00-4F4C-983D-3E2831470B01}" destId="{B9748C3A-9240-4BF4-81E4-29169E436DA6}" srcOrd="0" destOrd="0" presId="urn:microsoft.com/office/officeart/2005/8/layout/hList1"/>
    <dgm:cxn modelId="{1CBBB2AD-2ECE-4EB9-BD7D-9FCC098F18D6}" srcId="{51AD7F9A-99EC-4635-B05D-9F33CC95EB93}" destId="{2CE1AE79-C817-4550-86A2-09C324E7E862}" srcOrd="2" destOrd="0" parTransId="{374DBAD3-569E-4F9C-85C0-62A4F13886BC}" sibTransId="{312970DC-FEDE-4BA5-B960-E3B7B381B796}"/>
    <dgm:cxn modelId="{45C53E20-7F81-4937-A9BC-664D29B069F0}" type="presParOf" srcId="{75113038-3D04-4E81-B524-313F06163DCA}" destId="{A2699C3C-204E-4786-BE48-5AF9BF13420E}" srcOrd="0" destOrd="0" presId="urn:microsoft.com/office/officeart/2005/8/layout/hList1"/>
    <dgm:cxn modelId="{D31FF68C-38F6-4FE5-BFE1-697619E75DF3}" type="presParOf" srcId="{A2699C3C-204E-4786-BE48-5AF9BF13420E}" destId="{1EED0A66-8A5E-43C9-97A7-226C8F64C549}" srcOrd="0" destOrd="0" presId="urn:microsoft.com/office/officeart/2005/8/layout/hList1"/>
    <dgm:cxn modelId="{19F1A5DE-C7E2-422A-80CE-6DCE4B7B83C7}" type="presParOf" srcId="{A2699C3C-204E-4786-BE48-5AF9BF13420E}" destId="{9864039A-FA9C-41EF-B1BF-4DB26097113A}" srcOrd="1" destOrd="0" presId="urn:microsoft.com/office/officeart/2005/8/layout/hList1"/>
    <dgm:cxn modelId="{CCC234AD-D6C2-4F54-8C0E-DA87D833A5EE}" type="presParOf" srcId="{75113038-3D04-4E81-B524-313F06163DCA}" destId="{25D28220-C028-453B-9FA8-EE4434EC25A6}" srcOrd="1" destOrd="0" presId="urn:microsoft.com/office/officeart/2005/8/layout/hList1"/>
    <dgm:cxn modelId="{A5BBD042-0DCD-4F96-AD41-88DEC24551F2}" type="presParOf" srcId="{75113038-3D04-4E81-B524-313F06163DCA}" destId="{7C1994F2-D7B8-4812-8ACA-79DEEEBEC299}" srcOrd="2" destOrd="0" presId="urn:microsoft.com/office/officeart/2005/8/layout/hList1"/>
    <dgm:cxn modelId="{D7A3E059-172C-440D-A9FF-3966F86AD170}" type="presParOf" srcId="{7C1994F2-D7B8-4812-8ACA-79DEEEBEC299}" destId="{576A72C2-92FC-454C-9424-6EAC2E0CE43E}" srcOrd="0" destOrd="0" presId="urn:microsoft.com/office/officeart/2005/8/layout/hList1"/>
    <dgm:cxn modelId="{9CBE7681-3E1D-4549-B797-824DC622CE91}" type="presParOf" srcId="{7C1994F2-D7B8-4812-8ACA-79DEEEBEC299}" destId="{4992C6AD-8DD5-4BA3-AD2D-D062B40C0A2D}" srcOrd="1" destOrd="0" presId="urn:microsoft.com/office/officeart/2005/8/layout/hList1"/>
    <dgm:cxn modelId="{EE68AF94-3379-4C6F-B4AB-3ED3F67A37BC}" type="presParOf" srcId="{75113038-3D04-4E81-B524-313F06163DCA}" destId="{A0170F29-61C3-4852-8187-8EDF7B2A87A8}" srcOrd="3" destOrd="0" presId="urn:microsoft.com/office/officeart/2005/8/layout/hList1"/>
    <dgm:cxn modelId="{D1145FD5-8C36-4B31-B455-CC57FE4F199A}" type="presParOf" srcId="{75113038-3D04-4E81-B524-313F06163DCA}" destId="{A5E8A007-1D9D-45AD-8889-9BA91ABCB230}" srcOrd="4" destOrd="0" presId="urn:microsoft.com/office/officeart/2005/8/layout/hList1"/>
    <dgm:cxn modelId="{237CBB3F-3A9F-4781-9550-5C0F8FFB7D9D}" type="presParOf" srcId="{A5E8A007-1D9D-45AD-8889-9BA91ABCB230}" destId="{5124A4D4-52B6-4BBF-AE88-4B8393776103}" srcOrd="0" destOrd="0" presId="urn:microsoft.com/office/officeart/2005/8/layout/hList1"/>
    <dgm:cxn modelId="{CC63AA46-A9BB-4A9B-B203-97784C6E6295}" type="presParOf" srcId="{A5E8A007-1D9D-45AD-8889-9BA91ABCB230}" destId="{B9748C3A-9240-4BF4-81E4-29169E436DA6}"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B6EDA0-D9A9-4256-9F13-E353A58E766F}"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it-IT"/>
        </a:p>
      </dgm:t>
    </dgm:pt>
    <dgm:pt modelId="{F0410F4B-D2A1-44B3-A58B-E3944324C81A}">
      <dgm:prSet/>
      <dgm:spPr>
        <a:solidFill>
          <a:srgbClr val="3962BA"/>
        </a:solidFill>
      </dgm:spPr>
      <dgm:t>
        <a:bodyPr/>
        <a:lstStyle/>
        <a:p>
          <a:pPr rtl="0"/>
          <a:r>
            <a:rPr lang="it-IT" b="1" dirty="0" smtClean="0">
              <a:solidFill>
                <a:schemeClr val="bg1"/>
              </a:solidFill>
            </a:rPr>
            <a:t>Requisiti di accesso **</a:t>
          </a:r>
          <a:endParaRPr lang="it-IT" b="1" dirty="0">
            <a:solidFill>
              <a:schemeClr val="bg1"/>
            </a:solidFill>
          </a:endParaRPr>
        </a:p>
      </dgm:t>
    </dgm:pt>
    <dgm:pt modelId="{95572CF7-FCAF-441B-BE1D-CD7010A15EBC}" type="parTrans" cxnId="{0C79A484-6CF9-4002-89A4-BAEFC9E3AE5E}">
      <dgm:prSet/>
      <dgm:spPr/>
      <dgm:t>
        <a:bodyPr/>
        <a:lstStyle/>
        <a:p>
          <a:endParaRPr lang="it-IT"/>
        </a:p>
      </dgm:t>
    </dgm:pt>
    <dgm:pt modelId="{F633345D-3A06-4E9F-AB42-83866C016835}" type="sibTrans" cxnId="{0C79A484-6CF9-4002-89A4-BAEFC9E3AE5E}">
      <dgm:prSet/>
      <dgm:spPr/>
      <dgm:t>
        <a:bodyPr/>
        <a:lstStyle/>
        <a:p>
          <a:endParaRPr lang="it-IT"/>
        </a:p>
      </dgm:t>
    </dgm:pt>
    <dgm:pt modelId="{15E39991-86F0-409D-BC74-958B0FB930EB}">
      <dgm:prSet/>
      <dgm:spPr/>
      <dgm:t>
        <a:bodyPr/>
        <a:lstStyle/>
        <a:p>
          <a:pPr rtl="0"/>
          <a:r>
            <a:rPr lang="it-IT" dirty="0" smtClean="0"/>
            <a:t>Contributi: 40 anni regolari</a:t>
          </a:r>
          <a:endParaRPr lang="it-IT" dirty="0"/>
        </a:p>
      </dgm:t>
    </dgm:pt>
    <dgm:pt modelId="{15513FE4-B08D-415C-87B5-B61276758BA6}" type="parTrans" cxnId="{ADCCE02F-EA18-46B1-939A-EEB19032E6EF}">
      <dgm:prSet/>
      <dgm:spPr/>
      <dgm:t>
        <a:bodyPr/>
        <a:lstStyle/>
        <a:p>
          <a:endParaRPr lang="it-IT"/>
        </a:p>
      </dgm:t>
    </dgm:pt>
    <dgm:pt modelId="{DA04B66A-88F6-4D9D-BF6E-01E67E0661D7}" type="sibTrans" cxnId="{ADCCE02F-EA18-46B1-939A-EEB19032E6EF}">
      <dgm:prSet/>
      <dgm:spPr/>
      <dgm:t>
        <a:bodyPr/>
        <a:lstStyle/>
        <a:p>
          <a:endParaRPr lang="it-IT"/>
        </a:p>
      </dgm:t>
    </dgm:pt>
    <dgm:pt modelId="{2E94F2FF-0D5D-4D3E-A9B4-B7464934EEF9}">
      <dgm:prSet/>
      <dgm:spPr/>
      <dgm:t>
        <a:bodyPr/>
        <a:lstStyle/>
        <a:p>
          <a:pPr rtl="0"/>
          <a:r>
            <a:rPr lang="it-IT" dirty="0" smtClean="0"/>
            <a:t>Età: 60 anni</a:t>
          </a:r>
          <a:endParaRPr lang="it-IT" dirty="0"/>
        </a:p>
      </dgm:t>
    </dgm:pt>
    <dgm:pt modelId="{22ABB809-D8CA-4A73-A64F-EB0F89432605}" type="parTrans" cxnId="{6DF4FAA6-7496-4C18-9E0F-3EFCA9E80060}">
      <dgm:prSet/>
      <dgm:spPr/>
      <dgm:t>
        <a:bodyPr/>
        <a:lstStyle/>
        <a:p>
          <a:endParaRPr lang="it-IT"/>
        </a:p>
      </dgm:t>
    </dgm:pt>
    <dgm:pt modelId="{7CAD73FE-5A2E-4DA2-8416-6B9E76AE3686}" type="sibTrans" cxnId="{6DF4FAA6-7496-4C18-9E0F-3EFCA9E80060}">
      <dgm:prSet/>
      <dgm:spPr/>
      <dgm:t>
        <a:bodyPr/>
        <a:lstStyle/>
        <a:p>
          <a:endParaRPr lang="it-IT"/>
        </a:p>
      </dgm:t>
    </dgm:pt>
    <dgm:pt modelId="{75113038-3D04-4E81-B524-313F06163DCA}" type="pres">
      <dgm:prSet presAssocID="{29B6EDA0-D9A9-4256-9F13-E353A58E766F}" presName="Name0" presStyleCnt="0">
        <dgm:presLayoutVars>
          <dgm:dir/>
          <dgm:animLvl val="lvl"/>
          <dgm:resizeHandles val="exact"/>
        </dgm:presLayoutVars>
      </dgm:prSet>
      <dgm:spPr/>
      <dgm:t>
        <a:bodyPr/>
        <a:lstStyle/>
        <a:p>
          <a:endParaRPr lang="it-IT"/>
        </a:p>
      </dgm:t>
    </dgm:pt>
    <dgm:pt modelId="{7C1994F2-D7B8-4812-8ACA-79DEEEBEC299}" type="pres">
      <dgm:prSet presAssocID="{F0410F4B-D2A1-44B3-A58B-E3944324C81A}" presName="composite" presStyleCnt="0"/>
      <dgm:spPr/>
      <dgm:t>
        <a:bodyPr/>
        <a:lstStyle/>
        <a:p>
          <a:endParaRPr lang="it-IT"/>
        </a:p>
      </dgm:t>
    </dgm:pt>
    <dgm:pt modelId="{576A72C2-92FC-454C-9424-6EAC2E0CE43E}" type="pres">
      <dgm:prSet presAssocID="{F0410F4B-D2A1-44B3-A58B-E3944324C81A}" presName="parTx" presStyleLbl="alignNode1" presStyleIdx="0" presStyleCnt="1">
        <dgm:presLayoutVars>
          <dgm:chMax val="0"/>
          <dgm:chPref val="0"/>
          <dgm:bulletEnabled val="1"/>
        </dgm:presLayoutVars>
      </dgm:prSet>
      <dgm:spPr/>
      <dgm:t>
        <a:bodyPr/>
        <a:lstStyle/>
        <a:p>
          <a:endParaRPr lang="it-IT"/>
        </a:p>
      </dgm:t>
    </dgm:pt>
    <dgm:pt modelId="{4992C6AD-8DD5-4BA3-AD2D-D062B40C0A2D}" type="pres">
      <dgm:prSet presAssocID="{F0410F4B-D2A1-44B3-A58B-E3944324C81A}" presName="desTx" presStyleLbl="alignAccFollowNode1" presStyleIdx="0" presStyleCnt="1">
        <dgm:presLayoutVars>
          <dgm:bulletEnabled val="1"/>
        </dgm:presLayoutVars>
      </dgm:prSet>
      <dgm:spPr/>
      <dgm:t>
        <a:bodyPr/>
        <a:lstStyle/>
        <a:p>
          <a:endParaRPr lang="it-IT"/>
        </a:p>
      </dgm:t>
    </dgm:pt>
  </dgm:ptLst>
  <dgm:cxnLst>
    <dgm:cxn modelId="{52D2D23A-4475-4797-A924-6E876C2084DE}" type="presOf" srcId="{29B6EDA0-D9A9-4256-9F13-E353A58E766F}" destId="{75113038-3D04-4E81-B524-313F06163DCA}" srcOrd="0" destOrd="0" presId="urn:microsoft.com/office/officeart/2005/8/layout/hList1"/>
    <dgm:cxn modelId="{2A6A1FB2-FB36-4C6D-BE77-651DD56EF04E}" type="presOf" srcId="{F0410F4B-D2A1-44B3-A58B-E3944324C81A}" destId="{576A72C2-92FC-454C-9424-6EAC2E0CE43E}" srcOrd="0" destOrd="0" presId="urn:microsoft.com/office/officeart/2005/8/layout/hList1"/>
    <dgm:cxn modelId="{2891DC9E-2E20-497D-91FA-BBDFECBDAD29}" type="presOf" srcId="{15E39991-86F0-409D-BC74-958B0FB930EB}" destId="{4992C6AD-8DD5-4BA3-AD2D-D062B40C0A2D}" srcOrd="0" destOrd="1" presId="urn:microsoft.com/office/officeart/2005/8/layout/hList1"/>
    <dgm:cxn modelId="{ADCCE02F-EA18-46B1-939A-EEB19032E6EF}" srcId="{F0410F4B-D2A1-44B3-A58B-E3944324C81A}" destId="{15E39991-86F0-409D-BC74-958B0FB930EB}" srcOrd="1" destOrd="0" parTransId="{15513FE4-B08D-415C-87B5-B61276758BA6}" sibTransId="{DA04B66A-88F6-4D9D-BF6E-01E67E0661D7}"/>
    <dgm:cxn modelId="{FF82055D-58FB-4FFF-9618-93F46A5634B0}" type="presOf" srcId="{2E94F2FF-0D5D-4D3E-A9B4-B7464934EEF9}" destId="{4992C6AD-8DD5-4BA3-AD2D-D062B40C0A2D}" srcOrd="0" destOrd="0" presId="urn:microsoft.com/office/officeart/2005/8/layout/hList1"/>
    <dgm:cxn modelId="{6DF4FAA6-7496-4C18-9E0F-3EFCA9E80060}" srcId="{F0410F4B-D2A1-44B3-A58B-E3944324C81A}" destId="{2E94F2FF-0D5D-4D3E-A9B4-B7464934EEF9}" srcOrd="0" destOrd="0" parTransId="{22ABB809-D8CA-4A73-A64F-EB0F89432605}" sibTransId="{7CAD73FE-5A2E-4DA2-8416-6B9E76AE3686}"/>
    <dgm:cxn modelId="{0C79A484-6CF9-4002-89A4-BAEFC9E3AE5E}" srcId="{29B6EDA0-D9A9-4256-9F13-E353A58E766F}" destId="{F0410F4B-D2A1-44B3-A58B-E3944324C81A}" srcOrd="0" destOrd="0" parTransId="{95572CF7-FCAF-441B-BE1D-CD7010A15EBC}" sibTransId="{F633345D-3A06-4E9F-AB42-83866C016835}"/>
    <dgm:cxn modelId="{C447EC71-BCFC-458F-860F-41D2A4B03A66}" type="presParOf" srcId="{75113038-3D04-4E81-B524-313F06163DCA}" destId="{7C1994F2-D7B8-4812-8ACA-79DEEEBEC299}" srcOrd="0" destOrd="0" presId="urn:microsoft.com/office/officeart/2005/8/layout/hList1"/>
    <dgm:cxn modelId="{59E929F7-AC06-4708-AE3C-27D4DFFA5021}" type="presParOf" srcId="{7C1994F2-D7B8-4812-8ACA-79DEEEBEC299}" destId="{576A72C2-92FC-454C-9424-6EAC2E0CE43E}" srcOrd="0" destOrd="0" presId="urn:microsoft.com/office/officeart/2005/8/layout/hList1"/>
    <dgm:cxn modelId="{D9100953-6026-46D3-9D95-F6AC1C13D10E}" type="presParOf" srcId="{7C1994F2-D7B8-4812-8ACA-79DEEEBEC299}" destId="{4992C6AD-8DD5-4BA3-AD2D-D062B40C0A2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B6EDA0-D9A9-4256-9F13-E353A58E766F}"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it-IT"/>
        </a:p>
      </dgm:t>
    </dgm:pt>
    <dgm:pt modelId="{F0410F4B-D2A1-44B3-A58B-E3944324C81A}">
      <dgm:prSet/>
      <dgm:spPr>
        <a:solidFill>
          <a:srgbClr val="3962BA"/>
        </a:solidFill>
      </dgm:spPr>
      <dgm:t>
        <a:bodyPr/>
        <a:lstStyle/>
        <a:p>
          <a:pPr rtl="0"/>
          <a:r>
            <a:rPr lang="it-IT" b="1" dirty="0" smtClean="0">
              <a:solidFill>
                <a:schemeClr val="bg1"/>
              </a:solidFill>
            </a:rPr>
            <a:t>Normativa transitoria* </a:t>
          </a:r>
          <a:endParaRPr lang="it-IT" b="1" dirty="0">
            <a:solidFill>
              <a:schemeClr val="bg1"/>
            </a:solidFill>
          </a:endParaRPr>
        </a:p>
      </dgm:t>
    </dgm:pt>
    <dgm:pt modelId="{95572CF7-FCAF-441B-BE1D-CD7010A15EBC}" type="parTrans" cxnId="{0C79A484-6CF9-4002-89A4-BAEFC9E3AE5E}">
      <dgm:prSet/>
      <dgm:spPr/>
      <dgm:t>
        <a:bodyPr/>
        <a:lstStyle/>
        <a:p>
          <a:endParaRPr lang="it-IT"/>
        </a:p>
      </dgm:t>
    </dgm:pt>
    <dgm:pt modelId="{F633345D-3A06-4E9F-AB42-83866C016835}" type="sibTrans" cxnId="{0C79A484-6CF9-4002-89A4-BAEFC9E3AE5E}">
      <dgm:prSet/>
      <dgm:spPr/>
      <dgm:t>
        <a:bodyPr/>
        <a:lstStyle/>
        <a:p>
          <a:endParaRPr lang="it-IT"/>
        </a:p>
      </dgm:t>
    </dgm:pt>
    <dgm:pt modelId="{15E39991-86F0-409D-BC74-958B0FB930EB}">
      <dgm:prSet/>
      <dgm:spPr/>
      <dgm:t>
        <a:bodyPr/>
        <a:lstStyle/>
        <a:p>
          <a:pPr rtl="0"/>
          <a:r>
            <a:rPr lang="it-IT" dirty="0" smtClean="0"/>
            <a:t>2019: 60 anni di età e 39 anni di contributi</a:t>
          </a:r>
          <a:endParaRPr lang="it-IT" dirty="0"/>
        </a:p>
      </dgm:t>
    </dgm:pt>
    <dgm:pt modelId="{15513FE4-B08D-415C-87B5-B61276758BA6}" type="parTrans" cxnId="{ADCCE02F-EA18-46B1-939A-EEB19032E6EF}">
      <dgm:prSet/>
      <dgm:spPr/>
      <dgm:t>
        <a:bodyPr/>
        <a:lstStyle/>
        <a:p>
          <a:endParaRPr lang="it-IT"/>
        </a:p>
      </dgm:t>
    </dgm:pt>
    <dgm:pt modelId="{DA04B66A-88F6-4D9D-BF6E-01E67E0661D7}" type="sibTrans" cxnId="{ADCCE02F-EA18-46B1-939A-EEB19032E6EF}">
      <dgm:prSet/>
      <dgm:spPr/>
      <dgm:t>
        <a:bodyPr/>
        <a:lstStyle/>
        <a:p>
          <a:endParaRPr lang="it-IT"/>
        </a:p>
      </dgm:t>
    </dgm:pt>
    <dgm:pt modelId="{2E94F2FF-0D5D-4D3E-A9B4-B7464934EEF9}">
      <dgm:prSet/>
      <dgm:spPr/>
      <dgm:t>
        <a:bodyPr/>
        <a:lstStyle/>
        <a:p>
          <a:pPr rtl="0"/>
          <a:r>
            <a:rPr lang="it-IT" dirty="0" smtClean="0"/>
            <a:t>2018: 60 anni di età e 38 anni di contributi</a:t>
          </a:r>
          <a:endParaRPr lang="it-IT" dirty="0"/>
        </a:p>
      </dgm:t>
    </dgm:pt>
    <dgm:pt modelId="{22ABB809-D8CA-4A73-A64F-EB0F89432605}" type="parTrans" cxnId="{6DF4FAA6-7496-4C18-9E0F-3EFCA9E80060}">
      <dgm:prSet/>
      <dgm:spPr/>
      <dgm:t>
        <a:bodyPr/>
        <a:lstStyle/>
        <a:p>
          <a:endParaRPr lang="it-IT"/>
        </a:p>
      </dgm:t>
    </dgm:pt>
    <dgm:pt modelId="{7CAD73FE-5A2E-4DA2-8416-6B9E76AE3686}" type="sibTrans" cxnId="{6DF4FAA6-7496-4C18-9E0F-3EFCA9E80060}">
      <dgm:prSet/>
      <dgm:spPr/>
      <dgm:t>
        <a:bodyPr/>
        <a:lstStyle/>
        <a:p>
          <a:endParaRPr lang="it-IT"/>
        </a:p>
      </dgm:t>
    </dgm:pt>
    <dgm:pt modelId="{75113038-3D04-4E81-B524-313F06163DCA}" type="pres">
      <dgm:prSet presAssocID="{29B6EDA0-D9A9-4256-9F13-E353A58E766F}" presName="Name0" presStyleCnt="0">
        <dgm:presLayoutVars>
          <dgm:dir/>
          <dgm:animLvl val="lvl"/>
          <dgm:resizeHandles val="exact"/>
        </dgm:presLayoutVars>
      </dgm:prSet>
      <dgm:spPr/>
      <dgm:t>
        <a:bodyPr/>
        <a:lstStyle/>
        <a:p>
          <a:endParaRPr lang="it-IT"/>
        </a:p>
      </dgm:t>
    </dgm:pt>
    <dgm:pt modelId="{7C1994F2-D7B8-4812-8ACA-79DEEEBEC299}" type="pres">
      <dgm:prSet presAssocID="{F0410F4B-D2A1-44B3-A58B-E3944324C81A}" presName="composite" presStyleCnt="0"/>
      <dgm:spPr/>
      <dgm:t>
        <a:bodyPr/>
        <a:lstStyle/>
        <a:p>
          <a:endParaRPr lang="it-IT"/>
        </a:p>
      </dgm:t>
    </dgm:pt>
    <dgm:pt modelId="{576A72C2-92FC-454C-9424-6EAC2E0CE43E}" type="pres">
      <dgm:prSet presAssocID="{F0410F4B-D2A1-44B3-A58B-E3944324C81A}" presName="parTx" presStyleLbl="alignNode1" presStyleIdx="0" presStyleCnt="1">
        <dgm:presLayoutVars>
          <dgm:chMax val="0"/>
          <dgm:chPref val="0"/>
          <dgm:bulletEnabled val="1"/>
        </dgm:presLayoutVars>
      </dgm:prSet>
      <dgm:spPr/>
      <dgm:t>
        <a:bodyPr/>
        <a:lstStyle/>
        <a:p>
          <a:endParaRPr lang="it-IT"/>
        </a:p>
      </dgm:t>
    </dgm:pt>
    <dgm:pt modelId="{4992C6AD-8DD5-4BA3-AD2D-D062B40C0A2D}" type="pres">
      <dgm:prSet presAssocID="{F0410F4B-D2A1-44B3-A58B-E3944324C81A}" presName="desTx" presStyleLbl="alignAccFollowNode1" presStyleIdx="0" presStyleCnt="1">
        <dgm:presLayoutVars>
          <dgm:bulletEnabled val="1"/>
        </dgm:presLayoutVars>
      </dgm:prSet>
      <dgm:spPr/>
      <dgm:t>
        <a:bodyPr/>
        <a:lstStyle/>
        <a:p>
          <a:endParaRPr lang="it-IT"/>
        </a:p>
      </dgm:t>
    </dgm:pt>
  </dgm:ptLst>
  <dgm:cxnLst>
    <dgm:cxn modelId="{52D2D23A-4475-4797-A924-6E876C2084DE}" type="presOf" srcId="{29B6EDA0-D9A9-4256-9F13-E353A58E766F}" destId="{75113038-3D04-4E81-B524-313F06163DCA}" srcOrd="0" destOrd="0" presId="urn:microsoft.com/office/officeart/2005/8/layout/hList1"/>
    <dgm:cxn modelId="{2A6A1FB2-FB36-4C6D-BE77-651DD56EF04E}" type="presOf" srcId="{F0410F4B-D2A1-44B3-A58B-E3944324C81A}" destId="{576A72C2-92FC-454C-9424-6EAC2E0CE43E}" srcOrd="0" destOrd="0" presId="urn:microsoft.com/office/officeart/2005/8/layout/hList1"/>
    <dgm:cxn modelId="{2891DC9E-2E20-497D-91FA-BBDFECBDAD29}" type="presOf" srcId="{15E39991-86F0-409D-BC74-958B0FB930EB}" destId="{4992C6AD-8DD5-4BA3-AD2D-D062B40C0A2D}" srcOrd="0" destOrd="1" presId="urn:microsoft.com/office/officeart/2005/8/layout/hList1"/>
    <dgm:cxn modelId="{ADCCE02F-EA18-46B1-939A-EEB19032E6EF}" srcId="{F0410F4B-D2A1-44B3-A58B-E3944324C81A}" destId="{15E39991-86F0-409D-BC74-958B0FB930EB}" srcOrd="1" destOrd="0" parTransId="{15513FE4-B08D-415C-87B5-B61276758BA6}" sibTransId="{DA04B66A-88F6-4D9D-BF6E-01E67E0661D7}"/>
    <dgm:cxn modelId="{FF82055D-58FB-4FFF-9618-93F46A5634B0}" type="presOf" srcId="{2E94F2FF-0D5D-4D3E-A9B4-B7464934EEF9}" destId="{4992C6AD-8DD5-4BA3-AD2D-D062B40C0A2D}" srcOrd="0" destOrd="0" presId="urn:microsoft.com/office/officeart/2005/8/layout/hList1"/>
    <dgm:cxn modelId="{6DF4FAA6-7496-4C18-9E0F-3EFCA9E80060}" srcId="{F0410F4B-D2A1-44B3-A58B-E3944324C81A}" destId="{2E94F2FF-0D5D-4D3E-A9B4-B7464934EEF9}" srcOrd="0" destOrd="0" parTransId="{22ABB809-D8CA-4A73-A64F-EB0F89432605}" sibTransId="{7CAD73FE-5A2E-4DA2-8416-6B9E76AE3686}"/>
    <dgm:cxn modelId="{0C79A484-6CF9-4002-89A4-BAEFC9E3AE5E}" srcId="{29B6EDA0-D9A9-4256-9F13-E353A58E766F}" destId="{F0410F4B-D2A1-44B3-A58B-E3944324C81A}" srcOrd="0" destOrd="0" parTransId="{95572CF7-FCAF-441B-BE1D-CD7010A15EBC}" sibTransId="{F633345D-3A06-4E9F-AB42-83866C016835}"/>
    <dgm:cxn modelId="{C447EC71-BCFC-458F-860F-41D2A4B03A66}" type="presParOf" srcId="{75113038-3D04-4E81-B524-313F06163DCA}" destId="{7C1994F2-D7B8-4812-8ACA-79DEEEBEC299}" srcOrd="0" destOrd="0" presId="urn:microsoft.com/office/officeart/2005/8/layout/hList1"/>
    <dgm:cxn modelId="{59E929F7-AC06-4708-AE3C-27D4DFFA5021}" type="presParOf" srcId="{7C1994F2-D7B8-4812-8ACA-79DEEEBEC299}" destId="{576A72C2-92FC-454C-9424-6EAC2E0CE43E}" srcOrd="0" destOrd="0" presId="urn:microsoft.com/office/officeart/2005/8/layout/hList1"/>
    <dgm:cxn modelId="{D9100953-6026-46D3-9D95-F6AC1C13D10E}" type="presParOf" srcId="{7C1994F2-D7B8-4812-8ACA-79DEEEBEC299}" destId="{4992C6AD-8DD5-4BA3-AD2D-D062B40C0A2D}"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D0A66-8A5E-43C9-97A7-226C8F64C549}">
      <dsp:nvSpPr>
        <dsp:cNvPr id="0" name=""/>
        <dsp:cNvSpPr/>
      </dsp:nvSpPr>
      <dsp:spPr>
        <a:xfrm>
          <a:off x="2801" y="30158"/>
          <a:ext cx="2731550" cy="345600"/>
        </a:xfrm>
        <a:prstGeom prst="rect">
          <a:avLst/>
        </a:prstGeom>
        <a:solidFill>
          <a:srgbClr val="3962BA"/>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0">
            <a:lnSpc>
              <a:spcPct val="90000"/>
            </a:lnSpc>
            <a:spcBef>
              <a:spcPct val="0"/>
            </a:spcBef>
            <a:spcAft>
              <a:spcPct val="35000"/>
            </a:spcAft>
          </a:pPr>
          <a:r>
            <a:rPr lang="it-IT" sz="1200" b="1" kern="1200" dirty="0" smtClean="0">
              <a:solidFill>
                <a:schemeClr val="bg1"/>
              </a:solidFill>
            </a:rPr>
            <a:t>Vecchiaia anticipata</a:t>
          </a:r>
          <a:endParaRPr lang="it-IT" sz="1200" b="1" kern="1200" dirty="0">
            <a:solidFill>
              <a:schemeClr val="bg1"/>
            </a:solidFill>
          </a:endParaRPr>
        </a:p>
      </dsp:txBody>
      <dsp:txXfrm>
        <a:off x="2801" y="30158"/>
        <a:ext cx="2731550" cy="345600"/>
      </dsp:txXfrm>
    </dsp:sp>
    <dsp:sp modelId="{9864039A-FA9C-41EF-B1BF-4DB26097113A}">
      <dsp:nvSpPr>
        <dsp:cNvPr id="0" name=""/>
        <dsp:cNvSpPr/>
      </dsp:nvSpPr>
      <dsp:spPr>
        <a:xfrm>
          <a:off x="2801" y="375758"/>
          <a:ext cx="2731550" cy="1677109"/>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endParaRPr lang="it-IT" sz="1200" kern="1200" dirty="0"/>
        </a:p>
        <a:p>
          <a:pPr marL="114300" lvl="1" indent="-114300" algn="l" defTabSz="533400" rtl="0">
            <a:lnSpc>
              <a:spcPct val="90000"/>
            </a:lnSpc>
            <a:spcBef>
              <a:spcPct val="0"/>
            </a:spcBef>
            <a:spcAft>
              <a:spcPct val="15000"/>
            </a:spcAft>
            <a:buChar char="••"/>
          </a:pPr>
          <a:r>
            <a:rPr lang="it-IT" sz="1200" kern="1200" dirty="0" smtClean="0"/>
            <a:t>Età: 67 anni</a:t>
          </a:r>
          <a:endParaRPr lang="it-IT" sz="1200" kern="1200" dirty="0"/>
        </a:p>
        <a:p>
          <a:pPr marL="114300" lvl="1" indent="-114300" algn="l" defTabSz="533400" rtl="0">
            <a:lnSpc>
              <a:spcPct val="90000"/>
            </a:lnSpc>
            <a:spcBef>
              <a:spcPct val="0"/>
            </a:spcBef>
            <a:spcAft>
              <a:spcPct val="15000"/>
            </a:spcAft>
            <a:buChar char="••"/>
          </a:pPr>
          <a:r>
            <a:rPr lang="it-IT" sz="1200" kern="1200" dirty="0" smtClean="0"/>
            <a:t> 35 anni regolari</a:t>
          </a:r>
          <a:endParaRPr lang="it-IT" sz="1200" kern="1200" dirty="0"/>
        </a:p>
        <a:p>
          <a:pPr marL="114300" lvl="1" indent="-114300" algn="l" defTabSz="533400" rtl="0">
            <a:lnSpc>
              <a:spcPct val="90000"/>
            </a:lnSpc>
            <a:spcBef>
              <a:spcPct val="0"/>
            </a:spcBef>
            <a:spcAft>
              <a:spcPct val="15000"/>
            </a:spcAft>
            <a:buChar char="••"/>
          </a:pPr>
          <a:r>
            <a:rPr lang="it-IT" sz="1200" kern="1200" dirty="0" smtClean="0"/>
            <a:t>Decorrenza  dalla domanda</a:t>
          </a:r>
          <a:endParaRPr lang="it-IT" sz="1200" kern="1200" dirty="0"/>
        </a:p>
      </dsp:txBody>
      <dsp:txXfrm>
        <a:off x="2801" y="375758"/>
        <a:ext cx="2731550" cy="1677109"/>
      </dsp:txXfrm>
    </dsp:sp>
    <dsp:sp modelId="{576A72C2-92FC-454C-9424-6EAC2E0CE43E}">
      <dsp:nvSpPr>
        <dsp:cNvPr id="0" name=""/>
        <dsp:cNvSpPr/>
      </dsp:nvSpPr>
      <dsp:spPr>
        <a:xfrm>
          <a:off x="3162495" y="52906"/>
          <a:ext cx="2731550" cy="345600"/>
        </a:xfrm>
        <a:prstGeom prst="rect">
          <a:avLst/>
        </a:prstGeom>
        <a:solidFill>
          <a:srgbClr val="3962BA"/>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0">
            <a:lnSpc>
              <a:spcPct val="90000"/>
            </a:lnSpc>
            <a:spcBef>
              <a:spcPct val="0"/>
            </a:spcBef>
            <a:spcAft>
              <a:spcPct val="35000"/>
            </a:spcAft>
          </a:pPr>
          <a:r>
            <a:rPr lang="it-IT" sz="1200" b="1" kern="1200" dirty="0" smtClean="0">
              <a:solidFill>
                <a:schemeClr val="bg1"/>
              </a:solidFill>
            </a:rPr>
            <a:t>Vecchiaia reddituale </a:t>
          </a:r>
          <a:endParaRPr lang="it-IT" sz="1200" b="1" kern="1200" dirty="0">
            <a:solidFill>
              <a:schemeClr val="bg1"/>
            </a:solidFill>
          </a:endParaRPr>
        </a:p>
      </dsp:txBody>
      <dsp:txXfrm>
        <a:off x="3162495" y="52906"/>
        <a:ext cx="2731550" cy="345600"/>
      </dsp:txXfrm>
    </dsp:sp>
    <dsp:sp modelId="{4992C6AD-8DD5-4BA3-AD2D-D062B40C0A2D}">
      <dsp:nvSpPr>
        <dsp:cNvPr id="0" name=""/>
        <dsp:cNvSpPr/>
      </dsp:nvSpPr>
      <dsp:spPr>
        <a:xfrm>
          <a:off x="3116769" y="317630"/>
          <a:ext cx="2731550" cy="1677109"/>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endParaRPr lang="it-IT" sz="1200" kern="1200" dirty="0"/>
        </a:p>
        <a:p>
          <a:pPr marL="114300" lvl="1" indent="-114300" algn="l" defTabSz="533400" rtl="0">
            <a:lnSpc>
              <a:spcPct val="90000"/>
            </a:lnSpc>
            <a:spcBef>
              <a:spcPct val="0"/>
            </a:spcBef>
            <a:spcAft>
              <a:spcPct val="15000"/>
            </a:spcAft>
            <a:buChar char="••"/>
          </a:pPr>
          <a:r>
            <a:rPr lang="it-IT" sz="1200" kern="1200" dirty="0" smtClean="0"/>
            <a:t>Età: 70 anni (69 anni nel 2017; 69 anni e  6 mesi nel 2018)</a:t>
          </a:r>
          <a:endParaRPr lang="it-IT" sz="1200" kern="1200" dirty="0"/>
        </a:p>
        <a:p>
          <a:pPr marL="114300" lvl="1" indent="-114300" algn="l" defTabSz="533400" rtl="0">
            <a:lnSpc>
              <a:spcPct val="90000"/>
            </a:lnSpc>
            <a:spcBef>
              <a:spcPct val="0"/>
            </a:spcBef>
            <a:spcAft>
              <a:spcPct val="15000"/>
            </a:spcAft>
            <a:buChar char="••"/>
          </a:pPr>
          <a:r>
            <a:rPr lang="it-IT" sz="1200" kern="1200" dirty="0" smtClean="0"/>
            <a:t>Contributi: 35 anni regolari</a:t>
          </a:r>
          <a:endParaRPr lang="it-IT" sz="1200" kern="1200" dirty="0"/>
        </a:p>
        <a:p>
          <a:pPr marL="114300" lvl="1" indent="-114300" algn="l" defTabSz="533400" rtl="0">
            <a:lnSpc>
              <a:spcPct val="90000"/>
            </a:lnSpc>
            <a:spcBef>
              <a:spcPct val="0"/>
            </a:spcBef>
            <a:spcAft>
              <a:spcPct val="15000"/>
            </a:spcAft>
            <a:buChar char="••"/>
          </a:pPr>
          <a:r>
            <a:rPr lang="it-IT" sz="1200" kern="1200" dirty="0" smtClean="0"/>
            <a:t>Decorrenza dall’evento</a:t>
          </a:r>
          <a:endParaRPr lang="it-IT" sz="1200" kern="1200" dirty="0"/>
        </a:p>
      </dsp:txBody>
      <dsp:txXfrm>
        <a:off x="3116769" y="317630"/>
        <a:ext cx="2731550" cy="1677109"/>
      </dsp:txXfrm>
    </dsp:sp>
    <dsp:sp modelId="{5124A4D4-52B6-4BBF-AE88-4B8393776103}">
      <dsp:nvSpPr>
        <dsp:cNvPr id="0" name=""/>
        <dsp:cNvSpPr/>
      </dsp:nvSpPr>
      <dsp:spPr>
        <a:xfrm>
          <a:off x="6230737" y="30158"/>
          <a:ext cx="2731550" cy="345600"/>
        </a:xfrm>
        <a:prstGeom prst="rect">
          <a:avLst/>
        </a:prstGeom>
        <a:solidFill>
          <a:srgbClr val="3962BA"/>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rtl="0">
            <a:lnSpc>
              <a:spcPct val="90000"/>
            </a:lnSpc>
            <a:spcBef>
              <a:spcPct val="0"/>
            </a:spcBef>
            <a:spcAft>
              <a:spcPct val="35000"/>
            </a:spcAft>
          </a:pPr>
          <a:r>
            <a:rPr lang="it-IT" sz="1200" b="1" kern="1200" dirty="0" smtClean="0">
              <a:solidFill>
                <a:schemeClr val="bg1"/>
              </a:solidFill>
            </a:rPr>
            <a:t>Vecchiaia contributiva</a:t>
          </a:r>
          <a:endParaRPr lang="it-IT" sz="1200" b="1" kern="1200" dirty="0">
            <a:solidFill>
              <a:schemeClr val="bg1"/>
            </a:solidFill>
          </a:endParaRPr>
        </a:p>
      </dsp:txBody>
      <dsp:txXfrm>
        <a:off x="6230737" y="30158"/>
        <a:ext cx="2731550" cy="345600"/>
      </dsp:txXfrm>
    </dsp:sp>
    <dsp:sp modelId="{B9748C3A-9240-4BF4-81E4-29169E436DA6}">
      <dsp:nvSpPr>
        <dsp:cNvPr id="0" name=""/>
        <dsp:cNvSpPr/>
      </dsp:nvSpPr>
      <dsp:spPr>
        <a:xfrm>
          <a:off x="6230737" y="375758"/>
          <a:ext cx="2731550" cy="1677109"/>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it-IT" sz="1200" kern="1200" dirty="0" smtClean="0"/>
            <a:t>Età: 67 anni</a:t>
          </a:r>
          <a:endParaRPr lang="it-IT" sz="1200" kern="1200" dirty="0"/>
        </a:p>
        <a:p>
          <a:pPr marL="114300" lvl="1" indent="-114300" algn="l" defTabSz="533400" rtl="0">
            <a:lnSpc>
              <a:spcPct val="90000"/>
            </a:lnSpc>
            <a:spcBef>
              <a:spcPct val="0"/>
            </a:spcBef>
            <a:spcAft>
              <a:spcPct val="15000"/>
            </a:spcAft>
            <a:buChar char="••"/>
          </a:pPr>
          <a:r>
            <a:rPr lang="it-IT" sz="1200" kern="1200" dirty="0" smtClean="0"/>
            <a:t>Contributi: 20 anni regolari</a:t>
          </a:r>
          <a:endParaRPr lang="it-IT" sz="1200" kern="1200" dirty="0"/>
        </a:p>
        <a:p>
          <a:pPr marL="114300" lvl="1" indent="-114300" algn="l" defTabSz="533400" rtl="0">
            <a:lnSpc>
              <a:spcPct val="90000"/>
            </a:lnSpc>
            <a:spcBef>
              <a:spcPct val="0"/>
            </a:spcBef>
            <a:spcAft>
              <a:spcPct val="15000"/>
            </a:spcAft>
            <a:buChar char="••"/>
          </a:pPr>
          <a:r>
            <a:rPr lang="it-IT" sz="1200" kern="1200" dirty="0" smtClean="0"/>
            <a:t>Importo pari ad almeno 1,5 volte il trattamento  </a:t>
          </a:r>
          <a:r>
            <a:rPr lang="it-IT" sz="1200" kern="1200" smtClean="0"/>
            <a:t>minimo INPS</a:t>
          </a:r>
          <a:endParaRPr lang="it-IT" sz="1200" kern="1200" dirty="0"/>
        </a:p>
        <a:p>
          <a:pPr marL="114300" lvl="1" indent="-114300" algn="ctr" defTabSz="533400" rtl="0">
            <a:lnSpc>
              <a:spcPct val="90000"/>
            </a:lnSpc>
            <a:spcBef>
              <a:spcPct val="0"/>
            </a:spcBef>
            <a:spcAft>
              <a:spcPct val="15000"/>
            </a:spcAft>
            <a:buChar char="••"/>
          </a:pPr>
          <a:r>
            <a:rPr lang="it-IT" sz="1200" b="1" kern="1200" dirty="0" smtClean="0"/>
            <a:t>OPPURE</a:t>
          </a:r>
          <a:endParaRPr lang="it-IT" sz="1200" b="1" kern="1200" dirty="0"/>
        </a:p>
        <a:p>
          <a:pPr marL="114300" lvl="1" indent="-114300" algn="l" defTabSz="533400" rtl="0">
            <a:lnSpc>
              <a:spcPct val="90000"/>
            </a:lnSpc>
            <a:spcBef>
              <a:spcPct val="0"/>
            </a:spcBef>
            <a:spcAft>
              <a:spcPct val="15000"/>
            </a:spcAft>
            <a:buChar char="••"/>
          </a:pPr>
          <a:r>
            <a:rPr lang="it-IT" sz="1200" kern="1200" dirty="0" smtClean="0"/>
            <a:t>70 anni</a:t>
          </a:r>
          <a:endParaRPr lang="it-IT" sz="1200" kern="1200" dirty="0"/>
        </a:p>
        <a:p>
          <a:pPr marL="114300" lvl="1" indent="-114300" algn="l" defTabSz="533400" rtl="0">
            <a:lnSpc>
              <a:spcPct val="90000"/>
            </a:lnSpc>
            <a:spcBef>
              <a:spcPct val="0"/>
            </a:spcBef>
            <a:spcAft>
              <a:spcPct val="15000"/>
            </a:spcAft>
            <a:buChar char="••"/>
          </a:pPr>
          <a:r>
            <a:rPr lang="it-IT" sz="1200" kern="1200" dirty="0" smtClean="0"/>
            <a:t>5 anni regolari</a:t>
          </a:r>
          <a:endParaRPr lang="it-IT" sz="1200" kern="1200" dirty="0"/>
        </a:p>
        <a:p>
          <a:pPr marL="114300" lvl="1" indent="-114300" algn="l" defTabSz="533400" rtl="0">
            <a:lnSpc>
              <a:spcPct val="90000"/>
            </a:lnSpc>
            <a:spcBef>
              <a:spcPct val="0"/>
            </a:spcBef>
            <a:spcAft>
              <a:spcPct val="15000"/>
            </a:spcAft>
            <a:buChar char="••"/>
          </a:pPr>
          <a:r>
            <a:rPr lang="it-IT" sz="1200" kern="1200" dirty="0" smtClean="0"/>
            <a:t>Decorrenza dalla domanda</a:t>
          </a:r>
          <a:endParaRPr lang="it-IT" sz="1200" kern="1200" dirty="0"/>
        </a:p>
      </dsp:txBody>
      <dsp:txXfrm>
        <a:off x="6230737" y="375758"/>
        <a:ext cx="2731550" cy="16771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D0A66-8A5E-43C9-97A7-226C8F64C549}">
      <dsp:nvSpPr>
        <dsp:cNvPr id="0" name=""/>
        <dsp:cNvSpPr/>
      </dsp:nvSpPr>
      <dsp:spPr>
        <a:xfrm>
          <a:off x="2801" y="107604"/>
          <a:ext cx="2731550" cy="316800"/>
        </a:xfrm>
        <a:prstGeom prst="rect">
          <a:avLst/>
        </a:prstGeom>
        <a:solidFill>
          <a:srgbClr val="3962BA"/>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rtl="0">
            <a:lnSpc>
              <a:spcPct val="90000"/>
            </a:lnSpc>
            <a:spcBef>
              <a:spcPct val="0"/>
            </a:spcBef>
            <a:spcAft>
              <a:spcPct val="35000"/>
            </a:spcAft>
          </a:pPr>
          <a:r>
            <a:rPr lang="it-IT" sz="1100" b="1" kern="1200" dirty="0" smtClean="0">
              <a:solidFill>
                <a:schemeClr val="bg1"/>
              </a:solidFill>
            </a:rPr>
            <a:t>Vecchiaia anticipata</a:t>
          </a:r>
          <a:endParaRPr lang="it-IT" sz="1100" b="1" kern="1200" dirty="0">
            <a:solidFill>
              <a:schemeClr val="bg1"/>
            </a:solidFill>
          </a:endParaRPr>
        </a:p>
      </dsp:txBody>
      <dsp:txXfrm>
        <a:off x="2801" y="107604"/>
        <a:ext cx="2731550" cy="316800"/>
      </dsp:txXfrm>
    </dsp:sp>
    <dsp:sp modelId="{9864039A-FA9C-41EF-B1BF-4DB26097113A}">
      <dsp:nvSpPr>
        <dsp:cNvPr id="0" name=""/>
        <dsp:cNvSpPr/>
      </dsp:nvSpPr>
      <dsp:spPr>
        <a:xfrm>
          <a:off x="2801" y="424404"/>
          <a:ext cx="2731550" cy="1268190"/>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rtl="0">
            <a:lnSpc>
              <a:spcPct val="90000"/>
            </a:lnSpc>
            <a:spcBef>
              <a:spcPct val="0"/>
            </a:spcBef>
            <a:spcAft>
              <a:spcPct val="15000"/>
            </a:spcAft>
            <a:buChar char="••"/>
          </a:pPr>
          <a:endParaRPr lang="it-IT" sz="1100" kern="1200" dirty="0"/>
        </a:p>
        <a:p>
          <a:pPr marL="57150" lvl="1" indent="-57150" algn="l" defTabSz="488950" rtl="0">
            <a:lnSpc>
              <a:spcPct val="90000"/>
            </a:lnSpc>
            <a:spcBef>
              <a:spcPct val="0"/>
            </a:spcBef>
            <a:spcAft>
              <a:spcPct val="15000"/>
            </a:spcAft>
            <a:buChar char="••"/>
          </a:pPr>
          <a:r>
            <a:rPr lang="it-IT" sz="1100" kern="1200" dirty="0" smtClean="0"/>
            <a:t>Retributivo fino al 2009</a:t>
          </a:r>
          <a:endParaRPr lang="it-IT" sz="1100" kern="1200" dirty="0"/>
        </a:p>
        <a:p>
          <a:pPr marL="57150" lvl="1" indent="-57150" algn="l" defTabSz="488950" rtl="0">
            <a:lnSpc>
              <a:spcPct val="90000"/>
            </a:lnSpc>
            <a:spcBef>
              <a:spcPct val="0"/>
            </a:spcBef>
            <a:spcAft>
              <a:spcPct val="15000"/>
            </a:spcAft>
            <a:buChar char="••"/>
          </a:pPr>
          <a:r>
            <a:rPr lang="it-IT" sz="1100" kern="1200" dirty="0" smtClean="0"/>
            <a:t>Contributivo dal 2010</a:t>
          </a:r>
          <a:endParaRPr lang="it-IT" sz="1100" kern="1200" dirty="0"/>
        </a:p>
        <a:p>
          <a:pPr marL="57150" lvl="1" indent="-57150" algn="l" defTabSz="488950">
            <a:lnSpc>
              <a:spcPct val="90000"/>
            </a:lnSpc>
            <a:spcBef>
              <a:spcPct val="0"/>
            </a:spcBef>
            <a:spcAft>
              <a:spcPct val="15000"/>
            </a:spcAft>
            <a:buChar char="••"/>
          </a:pPr>
          <a:endParaRPr lang="it-IT" sz="1100" kern="1200" dirty="0"/>
        </a:p>
      </dsp:txBody>
      <dsp:txXfrm>
        <a:off x="2801" y="424404"/>
        <a:ext cx="2731550" cy="1268190"/>
      </dsp:txXfrm>
    </dsp:sp>
    <dsp:sp modelId="{576A72C2-92FC-454C-9424-6EAC2E0CE43E}">
      <dsp:nvSpPr>
        <dsp:cNvPr id="0" name=""/>
        <dsp:cNvSpPr/>
      </dsp:nvSpPr>
      <dsp:spPr>
        <a:xfrm>
          <a:off x="3116769" y="107604"/>
          <a:ext cx="2731550" cy="316800"/>
        </a:xfrm>
        <a:prstGeom prst="rect">
          <a:avLst/>
        </a:prstGeom>
        <a:solidFill>
          <a:srgbClr val="3962BA"/>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rtl="0">
            <a:lnSpc>
              <a:spcPct val="90000"/>
            </a:lnSpc>
            <a:spcBef>
              <a:spcPct val="0"/>
            </a:spcBef>
            <a:spcAft>
              <a:spcPct val="35000"/>
            </a:spcAft>
          </a:pPr>
          <a:r>
            <a:rPr lang="it-IT" sz="1100" b="1" kern="1200" dirty="0" smtClean="0">
              <a:solidFill>
                <a:schemeClr val="bg1"/>
              </a:solidFill>
            </a:rPr>
            <a:t>Vecchiaia reddituale</a:t>
          </a:r>
          <a:endParaRPr lang="it-IT" sz="1100" b="1" kern="1200" dirty="0">
            <a:solidFill>
              <a:schemeClr val="bg1"/>
            </a:solidFill>
          </a:endParaRPr>
        </a:p>
      </dsp:txBody>
      <dsp:txXfrm>
        <a:off x="3116769" y="107604"/>
        <a:ext cx="2731550" cy="316800"/>
      </dsp:txXfrm>
    </dsp:sp>
    <dsp:sp modelId="{4992C6AD-8DD5-4BA3-AD2D-D062B40C0A2D}">
      <dsp:nvSpPr>
        <dsp:cNvPr id="0" name=""/>
        <dsp:cNvSpPr/>
      </dsp:nvSpPr>
      <dsp:spPr>
        <a:xfrm>
          <a:off x="3116769" y="480953"/>
          <a:ext cx="2731550" cy="1268190"/>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rtl="0">
            <a:lnSpc>
              <a:spcPct val="90000"/>
            </a:lnSpc>
            <a:spcBef>
              <a:spcPct val="0"/>
            </a:spcBef>
            <a:spcAft>
              <a:spcPct val="15000"/>
            </a:spcAft>
            <a:buChar char="••"/>
          </a:pPr>
          <a:r>
            <a:rPr lang="it-IT" sz="1100" kern="1200" dirty="0" smtClean="0"/>
            <a:t>Retributivo</a:t>
          </a:r>
          <a:endParaRPr lang="it-IT" sz="1100" kern="1200" dirty="0"/>
        </a:p>
        <a:p>
          <a:pPr marL="57150" lvl="1" indent="-57150" algn="l" defTabSz="488950" rtl="0">
            <a:lnSpc>
              <a:spcPct val="90000"/>
            </a:lnSpc>
            <a:spcBef>
              <a:spcPct val="0"/>
            </a:spcBef>
            <a:spcAft>
              <a:spcPct val="15000"/>
            </a:spcAft>
            <a:buChar char="••"/>
          </a:pPr>
          <a:r>
            <a:rPr lang="it-IT" sz="1100" kern="1200" smtClean="0"/>
            <a:t>(Media  dei più elevati  30 redditi su 35)</a:t>
          </a:r>
          <a:endParaRPr lang="it-IT" sz="1100" kern="1200" dirty="0"/>
        </a:p>
        <a:p>
          <a:pPr marL="57150" lvl="1" indent="-57150" algn="l" defTabSz="488950" rtl="0">
            <a:lnSpc>
              <a:spcPct val="90000"/>
            </a:lnSpc>
            <a:spcBef>
              <a:spcPct val="0"/>
            </a:spcBef>
            <a:spcAft>
              <a:spcPct val="15000"/>
            </a:spcAft>
            <a:buChar char="••"/>
          </a:pPr>
          <a:endParaRPr lang="it-IT" sz="1100" kern="1200" dirty="0"/>
        </a:p>
      </dsp:txBody>
      <dsp:txXfrm>
        <a:off x="3116769" y="480953"/>
        <a:ext cx="2731550" cy="1268190"/>
      </dsp:txXfrm>
    </dsp:sp>
    <dsp:sp modelId="{5124A4D4-52B6-4BBF-AE88-4B8393776103}">
      <dsp:nvSpPr>
        <dsp:cNvPr id="0" name=""/>
        <dsp:cNvSpPr/>
      </dsp:nvSpPr>
      <dsp:spPr>
        <a:xfrm>
          <a:off x="6230737" y="107604"/>
          <a:ext cx="2731550" cy="316800"/>
        </a:xfrm>
        <a:prstGeom prst="rect">
          <a:avLst/>
        </a:prstGeom>
        <a:solidFill>
          <a:srgbClr val="3962BA"/>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rtl="0">
            <a:lnSpc>
              <a:spcPct val="90000"/>
            </a:lnSpc>
            <a:spcBef>
              <a:spcPct val="0"/>
            </a:spcBef>
            <a:spcAft>
              <a:spcPct val="35000"/>
            </a:spcAft>
          </a:pPr>
          <a:r>
            <a:rPr lang="it-IT" sz="1100" b="1" kern="1200" dirty="0" smtClean="0">
              <a:solidFill>
                <a:schemeClr val="bg1"/>
              </a:solidFill>
            </a:rPr>
            <a:t>Vecchiaia contributiva</a:t>
          </a:r>
          <a:endParaRPr lang="it-IT" sz="1100" b="1" kern="1200" dirty="0">
            <a:solidFill>
              <a:schemeClr val="bg1"/>
            </a:solidFill>
          </a:endParaRPr>
        </a:p>
      </dsp:txBody>
      <dsp:txXfrm>
        <a:off x="6230737" y="107604"/>
        <a:ext cx="2731550" cy="316800"/>
      </dsp:txXfrm>
    </dsp:sp>
    <dsp:sp modelId="{B9748C3A-9240-4BF4-81E4-29169E436DA6}">
      <dsp:nvSpPr>
        <dsp:cNvPr id="0" name=""/>
        <dsp:cNvSpPr/>
      </dsp:nvSpPr>
      <dsp:spPr>
        <a:xfrm>
          <a:off x="6230737" y="424404"/>
          <a:ext cx="2731550" cy="1268190"/>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rtl="0">
            <a:lnSpc>
              <a:spcPct val="90000"/>
            </a:lnSpc>
            <a:spcBef>
              <a:spcPct val="0"/>
            </a:spcBef>
            <a:spcAft>
              <a:spcPct val="15000"/>
            </a:spcAft>
            <a:buChar char="••"/>
          </a:pPr>
          <a:r>
            <a:rPr lang="it-IT" sz="1100" kern="1200" dirty="0" smtClean="0"/>
            <a:t>Contributivo</a:t>
          </a:r>
          <a:endParaRPr lang="it-IT" sz="1100" kern="1200" dirty="0"/>
        </a:p>
        <a:p>
          <a:pPr marL="57150" lvl="1" indent="-57150" algn="just" defTabSz="488950" rtl="0">
            <a:lnSpc>
              <a:spcPct val="90000"/>
            </a:lnSpc>
            <a:spcBef>
              <a:spcPct val="0"/>
            </a:spcBef>
            <a:spcAft>
              <a:spcPct val="15000"/>
            </a:spcAft>
            <a:buChar char="••"/>
          </a:pPr>
          <a:r>
            <a:rPr lang="it-IT" sz="1100" kern="1200" dirty="0" smtClean="0"/>
            <a:t>Sommatoria dei contributi annualmente versati - rivalutati sulla base del tasso annuo di capitalizzazione derivante dalla variazione media quinquennale del PIL determinata dall'Istat - moltiplicata per il coefficiente di trasformazione</a:t>
          </a:r>
          <a:endParaRPr lang="it-IT" sz="1100" kern="1200" dirty="0"/>
        </a:p>
      </dsp:txBody>
      <dsp:txXfrm>
        <a:off x="6230737" y="424404"/>
        <a:ext cx="2731550" cy="12681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A72C2-92FC-454C-9424-6EAC2E0CE43E}">
      <dsp:nvSpPr>
        <dsp:cNvPr id="0" name=""/>
        <dsp:cNvSpPr/>
      </dsp:nvSpPr>
      <dsp:spPr>
        <a:xfrm>
          <a:off x="0" y="95804"/>
          <a:ext cx="3744416" cy="806400"/>
        </a:xfrm>
        <a:prstGeom prst="rect">
          <a:avLst/>
        </a:prstGeom>
        <a:solidFill>
          <a:srgbClr val="3962BA"/>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it-IT" sz="2800" b="1" kern="1200" dirty="0" smtClean="0">
              <a:solidFill>
                <a:schemeClr val="bg1"/>
              </a:solidFill>
            </a:rPr>
            <a:t>Requisiti di accesso **</a:t>
          </a:r>
          <a:endParaRPr lang="it-IT" sz="2800" b="1" kern="1200" dirty="0">
            <a:solidFill>
              <a:schemeClr val="bg1"/>
            </a:solidFill>
          </a:endParaRPr>
        </a:p>
      </dsp:txBody>
      <dsp:txXfrm>
        <a:off x="0" y="95804"/>
        <a:ext cx="3744416" cy="806400"/>
      </dsp:txXfrm>
    </dsp:sp>
    <dsp:sp modelId="{4992C6AD-8DD5-4BA3-AD2D-D062B40C0A2D}">
      <dsp:nvSpPr>
        <dsp:cNvPr id="0" name=""/>
        <dsp:cNvSpPr/>
      </dsp:nvSpPr>
      <dsp:spPr>
        <a:xfrm>
          <a:off x="0" y="902204"/>
          <a:ext cx="3744416" cy="1614060"/>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it-IT" sz="2800" kern="1200" dirty="0" smtClean="0"/>
            <a:t>Età: 60 anni</a:t>
          </a:r>
          <a:endParaRPr lang="it-IT" sz="2800" kern="1200" dirty="0"/>
        </a:p>
        <a:p>
          <a:pPr marL="285750" lvl="1" indent="-285750" algn="l" defTabSz="1244600" rtl="0">
            <a:lnSpc>
              <a:spcPct val="90000"/>
            </a:lnSpc>
            <a:spcBef>
              <a:spcPct val="0"/>
            </a:spcBef>
            <a:spcAft>
              <a:spcPct val="15000"/>
            </a:spcAft>
            <a:buChar char="••"/>
          </a:pPr>
          <a:r>
            <a:rPr lang="it-IT" sz="2800" kern="1200" dirty="0" smtClean="0"/>
            <a:t>Contributi: 40 anni regolari</a:t>
          </a:r>
          <a:endParaRPr lang="it-IT" sz="2800" kern="1200" dirty="0"/>
        </a:p>
      </dsp:txBody>
      <dsp:txXfrm>
        <a:off x="0" y="902204"/>
        <a:ext cx="3744416" cy="16140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A72C2-92FC-454C-9424-6EAC2E0CE43E}">
      <dsp:nvSpPr>
        <dsp:cNvPr id="0" name=""/>
        <dsp:cNvSpPr/>
      </dsp:nvSpPr>
      <dsp:spPr>
        <a:xfrm>
          <a:off x="0" y="170878"/>
          <a:ext cx="3377885" cy="720000"/>
        </a:xfrm>
        <a:prstGeom prst="rect">
          <a:avLst/>
        </a:prstGeom>
        <a:solidFill>
          <a:srgbClr val="3962BA"/>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rtl="0">
            <a:lnSpc>
              <a:spcPct val="90000"/>
            </a:lnSpc>
            <a:spcBef>
              <a:spcPct val="0"/>
            </a:spcBef>
            <a:spcAft>
              <a:spcPct val="35000"/>
            </a:spcAft>
          </a:pPr>
          <a:r>
            <a:rPr lang="it-IT" sz="2500" b="1" kern="1200" dirty="0" smtClean="0">
              <a:solidFill>
                <a:schemeClr val="bg1"/>
              </a:solidFill>
            </a:rPr>
            <a:t>Normativa transitoria* </a:t>
          </a:r>
          <a:endParaRPr lang="it-IT" sz="2500" b="1" kern="1200" dirty="0">
            <a:solidFill>
              <a:schemeClr val="bg1"/>
            </a:solidFill>
          </a:endParaRPr>
        </a:p>
      </dsp:txBody>
      <dsp:txXfrm>
        <a:off x="0" y="170878"/>
        <a:ext cx="3377885" cy="720000"/>
      </dsp:txXfrm>
    </dsp:sp>
    <dsp:sp modelId="{4992C6AD-8DD5-4BA3-AD2D-D062B40C0A2D}">
      <dsp:nvSpPr>
        <dsp:cNvPr id="0" name=""/>
        <dsp:cNvSpPr/>
      </dsp:nvSpPr>
      <dsp:spPr>
        <a:xfrm>
          <a:off x="0" y="890878"/>
          <a:ext cx="3377885" cy="1818562"/>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rtl="0">
            <a:lnSpc>
              <a:spcPct val="90000"/>
            </a:lnSpc>
            <a:spcBef>
              <a:spcPct val="0"/>
            </a:spcBef>
            <a:spcAft>
              <a:spcPct val="15000"/>
            </a:spcAft>
            <a:buChar char="••"/>
          </a:pPr>
          <a:r>
            <a:rPr lang="it-IT" sz="2500" kern="1200" dirty="0" smtClean="0"/>
            <a:t>2018: 60 anni di età e 38 anni di contributi</a:t>
          </a:r>
          <a:endParaRPr lang="it-IT" sz="2500" kern="1200" dirty="0"/>
        </a:p>
        <a:p>
          <a:pPr marL="228600" lvl="1" indent="-228600" algn="l" defTabSz="1111250" rtl="0">
            <a:lnSpc>
              <a:spcPct val="90000"/>
            </a:lnSpc>
            <a:spcBef>
              <a:spcPct val="0"/>
            </a:spcBef>
            <a:spcAft>
              <a:spcPct val="15000"/>
            </a:spcAft>
            <a:buChar char="••"/>
          </a:pPr>
          <a:r>
            <a:rPr lang="it-IT" sz="2500" kern="1200" dirty="0" smtClean="0"/>
            <a:t>2019: 60 anni di età e 39 anni di contributi</a:t>
          </a:r>
          <a:endParaRPr lang="it-IT" sz="2500" kern="1200" dirty="0"/>
        </a:p>
      </dsp:txBody>
      <dsp:txXfrm>
        <a:off x="0" y="890878"/>
        <a:ext cx="3377885" cy="181856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6" y="3"/>
            <a:ext cx="2945659" cy="495427"/>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9" y="3"/>
            <a:ext cx="2945659" cy="495427"/>
          </a:xfrm>
          <a:prstGeom prst="rect">
            <a:avLst/>
          </a:prstGeom>
        </p:spPr>
        <p:txBody>
          <a:bodyPr vert="horz" lIns="91440" tIns="45720" rIns="91440" bIns="45720" rtlCol="0"/>
          <a:lstStyle>
            <a:lvl1pPr algn="r">
              <a:defRPr sz="1200"/>
            </a:lvl1pPr>
          </a:lstStyle>
          <a:p>
            <a:fld id="{6DD08DBB-7D26-44F1-84F9-90253BE67655}" type="datetimeFigureOut">
              <a:rPr lang="it-IT" smtClean="0"/>
              <a:t>14/11/2018</a:t>
            </a:fld>
            <a:endParaRPr lang="it-IT"/>
          </a:p>
        </p:txBody>
      </p:sp>
      <p:sp>
        <p:nvSpPr>
          <p:cNvPr id="4" name="Segnaposto piè di pagina 3"/>
          <p:cNvSpPr>
            <a:spLocks noGrp="1"/>
          </p:cNvSpPr>
          <p:nvPr>
            <p:ph type="ftr" sz="quarter" idx="2"/>
          </p:nvPr>
        </p:nvSpPr>
        <p:spPr>
          <a:xfrm>
            <a:off x="6" y="9378824"/>
            <a:ext cx="2945659" cy="495426"/>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9" y="9378824"/>
            <a:ext cx="2945659" cy="495426"/>
          </a:xfrm>
          <a:prstGeom prst="rect">
            <a:avLst/>
          </a:prstGeom>
        </p:spPr>
        <p:txBody>
          <a:bodyPr vert="horz" lIns="91440" tIns="45720" rIns="91440" bIns="45720" rtlCol="0" anchor="b"/>
          <a:lstStyle>
            <a:lvl1pPr algn="r">
              <a:defRPr sz="1200"/>
            </a:lvl1pPr>
          </a:lstStyle>
          <a:p>
            <a:fld id="{4AFE496A-50AA-4418-8616-12C39B036D1B}" type="slidenum">
              <a:rPr lang="it-IT" smtClean="0"/>
              <a:t>‹N›</a:t>
            </a:fld>
            <a:endParaRPr lang="it-IT"/>
          </a:p>
        </p:txBody>
      </p:sp>
    </p:spTree>
    <p:extLst>
      <p:ext uri="{BB962C8B-B14F-4D97-AF65-F5344CB8AC3E}">
        <p14:creationId xmlns:p14="http://schemas.microsoft.com/office/powerpoint/2010/main" val="3688720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6" y="3"/>
            <a:ext cx="2945659"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9" y="3"/>
            <a:ext cx="2945659" cy="493713"/>
          </a:xfrm>
          <a:prstGeom prst="rect">
            <a:avLst/>
          </a:prstGeom>
        </p:spPr>
        <p:txBody>
          <a:bodyPr vert="horz" lIns="91440" tIns="45720" rIns="91440" bIns="45720" rtlCol="0"/>
          <a:lstStyle>
            <a:lvl1pPr algn="r">
              <a:defRPr sz="1200"/>
            </a:lvl1pPr>
          </a:lstStyle>
          <a:p>
            <a:fld id="{7DABD134-12B2-4CF8-8888-71CD9796682D}" type="datetimeFigureOut">
              <a:rPr lang="it-IT" smtClean="0"/>
              <a:pPr/>
              <a:t>14/11/2018</a:t>
            </a:fld>
            <a:endParaRPr lang="it-IT"/>
          </a:p>
        </p:txBody>
      </p:sp>
      <p:sp>
        <p:nvSpPr>
          <p:cNvPr id="4" name="Segnaposto immagine diapositiva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90272"/>
            <a:ext cx="5438140" cy="444341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6" y="9378824"/>
            <a:ext cx="2945659" cy="49371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9" y="9378824"/>
            <a:ext cx="2945659" cy="493713"/>
          </a:xfrm>
          <a:prstGeom prst="rect">
            <a:avLst/>
          </a:prstGeom>
        </p:spPr>
        <p:txBody>
          <a:bodyPr vert="horz" lIns="91440" tIns="45720" rIns="91440" bIns="45720" rtlCol="0" anchor="b"/>
          <a:lstStyle>
            <a:lvl1pPr algn="r">
              <a:defRPr sz="1200"/>
            </a:lvl1pPr>
          </a:lstStyle>
          <a:p>
            <a:fld id="{B08432DD-01D5-4C71-AF66-DD48BF1E5F84}" type="slidenum">
              <a:rPr lang="it-IT" smtClean="0"/>
              <a:pPr/>
              <a:t>‹N›</a:t>
            </a:fld>
            <a:endParaRPr lang="it-IT"/>
          </a:p>
        </p:txBody>
      </p:sp>
    </p:spTree>
    <p:extLst>
      <p:ext uri="{BB962C8B-B14F-4D97-AF65-F5344CB8AC3E}">
        <p14:creationId xmlns:p14="http://schemas.microsoft.com/office/powerpoint/2010/main" val="1641027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1</a:t>
            </a:fld>
            <a:endParaRPr lang="it-IT"/>
          </a:p>
        </p:txBody>
      </p:sp>
    </p:spTree>
    <p:extLst>
      <p:ext uri="{BB962C8B-B14F-4D97-AF65-F5344CB8AC3E}">
        <p14:creationId xmlns:p14="http://schemas.microsoft.com/office/powerpoint/2010/main" val="1978600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4</a:t>
            </a:fld>
            <a:endParaRPr lang="it-IT"/>
          </a:p>
        </p:txBody>
      </p:sp>
    </p:spTree>
    <p:extLst>
      <p:ext uri="{BB962C8B-B14F-4D97-AF65-F5344CB8AC3E}">
        <p14:creationId xmlns:p14="http://schemas.microsoft.com/office/powerpoint/2010/main" val="2532003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5</a:t>
            </a:fld>
            <a:endParaRPr lang="it-IT"/>
          </a:p>
        </p:txBody>
      </p:sp>
    </p:spTree>
    <p:extLst>
      <p:ext uri="{BB962C8B-B14F-4D97-AF65-F5344CB8AC3E}">
        <p14:creationId xmlns:p14="http://schemas.microsoft.com/office/powerpoint/2010/main" val="594522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10</a:t>
            </a:fld>
            <a:endParaRPr lang="it-IT"/>
          </a:p>
        </p:txBody>
      </p:sp>
    </p:spTree>
    <p:extLst>
      <p:ext uri="{BB962C8B-B14F-4D97-AF65-F5344CB8AC3E}">
        <p14:creationId xmlns:p14="http://schemas.microsoft.com/office/powerpoint/2010/main" val="2457907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23</a:t>
            </a:fld>
            <a:endParaRPr lang="it-IT"/>
          </a:p>
        </p:txBody>
      </p:sp>
    </p:spTree>
    <p:extLst>
      <p:ext uri="{BB962C8B-B14F-4D97-AF65-F5344CB8AC3E}">
        <p14:creationId xmlns:p14="http://schemas.microsoft.com/office/powerpoint/2010/main" val="2624150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24</a:t>
            </a:fld>
            <a:endParaRPr lang="it-IT"/>
          </a:p>
        </p:txBody>
      </p:sp>
    </p:spTree>
    <p:extLst>
      <p:ext uri="{BB962C8B-B14F-4D97-AF65-F5344CB8AC3E}">
        <p14:creationId xmlns:p14="http://schemas.microsoft.com/office/powerpoint/2010/main" val="3991163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25</a:t>
            </a:fld>
            <a:endParaRPr lang="it-IT"/>
          </a:p>
        </p:txBody>
      </p:sp>
    </p:spTree>
    <p:extLst>
      <p:ext uri="{BB962C8B-B14F-4D97-AF65-F5344CB8AC3E}">
        <p14:creationId xmlns:p14="http://schemas.microsoft.com/office/powerpoint/2010/main" val="639289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26</a:t>
            </a:fld>
            <a:endParaRPr lang="it-IT"/>
          </a:p>
        </p:txBody>
      </p:sp>
    </p:spTree>
    <p:extLst>
      <p:ext uri="{BB962C8B-B14F-4D97-AF65-F5344CB8AC3E}">
        <p14:creationId xmlns:p14="http://schemas.microsoft.com/office/powerpoint/2010/main" val="1497530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08432DD-01D5-4C71-AF66-DD48BF1E5F84}" type="slidenum">
              <a:rPr lang="it-IT" smtClean="0"/>
              <a:pPr/>
              <a:t>27</a:t>
            </a:fld>
            <a:endParaRPr lang="it-IT"/>
          </a:p>
        </p:txBody>
      </p:sp>
    </p:spTree>
    <p:extLst>
      <p:ext uri="{BB962C8B-B14F-4D97-AF65-F5344CB8AC3E}">
        <p14:creationId xmlns:p14="http://schemas.microsoft.com/office/powerpoint/2010/main" val="24346987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Rettangolo 6"/>
          <p:cNvSpPr/>
          <p:nvPr userDrawn="1"/>
        </p:nvSpPr>
        <p:spPr>
          <a:xfrm>
            <a:off x="0" y="3714752"/>
            <a:ext cx="9144000" cy="3143248"/>
          </a:xfrm>
          <a:prstGeom prst="rect">
            <a:avLst/>
          </a:prstGeom>
          <a:solidFill>
            <a:srgbClr val="183D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cxnSp>
        <p:nvCxnSpPr>
          <p:cNvPr id="12" name="Connettore 1 11"/>
          <p:cNvCxnSpPr/>
          <p:nvPr userDrawn="1"/>
        </p:nvCxnSpPr>
        <p:spPr>
          <a:xfrm>
            <a:off x="0" y="3714752"/>
            <a:ext cx="9144000" cy="0"/>
          </a:xfrm>
          <a:prstGeom prst="line">
            <a:avLst/>
          </a:prstGeom>
          <a:ln w="38100">
            <a:solidFill>
              <a:srgbClr val="EC6701"/>
            </a:solidFill>
          </a:ln>
        </p:spPr>
        <p:style>
          <a:lnRef idx="1">
            <a:schemeClr val="accent1"/>
          </a:lnRef>
          <a:fillRef idx="0">
            <a:schemeClr val="accent1"/>
          </a:fillRef>
          <a:effectRef idx="0">
            <a:schemeClr val="accent1"/>
          </a:effectRef>
          <a:fontRef idx="minor">
            <a:schemeClr val="tx1"/>
          </a:fontRef>
        </p:style>
      </p:cxnSp>
      <p:pic>
        <p:nvPicPr>
          <p:cNvPr id="4" name="Immagin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342889"/>
            <a:ext cx="3096344" cy="63190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1899626-DB46-4207-BAEB-AD3BA3530231}" type="datetime1">
              <a:rPr lang="it-IT" smtClean="0"/>
              <a:pPr/>
              <a:t>14/11/2018</a:t>
            </a:fld>
            <a:endParaRPr lang="it-IT"/>
          </a:p>
        </p:txBody>
      </p:sp>
      <p:sp>
        <p:nvSpPr>
          <p:cNvPr id="5" name="Segnaposto piè di pagina 4"/>
          <p:cNvSpPr>
            <a:spLocks noGrp="1"/>
          </p:cNvSpPr>
          <p:nvPr>
            <p:ph type="ftr" sz="quarter" idx="11"/>
          </p:nvPr>
        </p:nvSpPr>
        <p:spPr/>
        <p:txBody>
          <a:bodyPr/>
          <a:lstStyle/>
          <a:p>
            <a:r>
              <a:rPr lang="it-IT" smtClean="0"/>
              <a:t>Comitato dei Delegati</a:t>
            </a:r>
            <a:endParaRPr lang="it-IT"/>
          </a:p>
        </p:txBody>
      </p:sp>
      <p:sp>
        <p:nvSpPr>
          <p:cNvPr id="6" name="Segnaposto numero diapositiva 5"/>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7F56CE3-008E-41F2-9EF5-DE7C74A678B6}" type="datetime1">
              <a:rPr lang="it-IT" smtClean="0"/>
              <a:pPr/>
              <a:t>14/11/2018</a:t>
            </a:fld>
            <a:endParaRPr lang="it-IT"/>
          </a:p>
        </p:txBody>
      </p:sp>
      <p:sp>
        <p:nvSpPr>
          <p:cNvPr id="5" name="Segnaposto piè di pagina 4"/>
          <p:cNvSpPr>
            <a:spLocks noGrp="1"/>
          </p:cNvSpPr>
          <p:nvPr>
            <p:ph type="ftr" sz="quarter" idx="11"/>
          </p:nvPr>
        </p:nvSpPr>
        <p:spPr/>
        <p:txBody>
          <a:bodyPr/>
          <a:lstStyle/>
          <a:p>
            <a:r>
              <a:rPr lang="it-IT" smtClean="0"/>
              <a:t>Comitato dei Delegati</a:t>
            </a:r>
            <a:endParaRPr lang="it-IT"/>
          </a:p>
        </p:txBody>
      </p:sp>
      <p:sp>
        <p:nvSpPr>
          <p:cNvPr id="6" name="Segnaposto numero diapositiva 5"/>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10" name="Rettangolo 9"/>
          <p:cNvSpPr/>
          <p:nvPr userDrawn="1"/>
        </p:nvSpPr>
        <p:spPr>
          <a:xfrm>
            <a:off x="0" y="6500834"/>
            <a:ext cx="9144000" cy="357166"/>
          </a:xfrm>
          <a:prstGeom prst="rect">
            <a:avLst/>
          </a:prstGeom>
          <a:solidFill>
            <a:srgbClr val="183D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solidFill>
                <a:schemeClr val="bg1"/>
              </a:solidFill>
            </a:endParaRPr>
          </a:p>
        </p:txBody>
      </p:sp>
      <p:sp>
        <p:nvSpPr>
          <p:cNvPr id="2" name="Titolo 1"/>
          <p:cNvSpPr>
            <a:spLocks noGrp="1"/>
          </p:cNvSpPr>
          <p:nvPr>
            <p:ph type="title"/>
          </p:nvPr>
        </p:nvSpPr>
        <p:spPr>
          <a:xfrm>
            <a:off x="1142976" y="0"/>
            <a:ext cx="7929618" cy="857232"/>
          </a:xfrm>
        </p:spPr>
        <p:txBody>
          <a:bodyPr>
            <a:normAutofit/>
          </a:bodyPr>
          <a:lstStyle>
            <a:lvl1pPr algn="r">
              <a:defRPr sz="2800">
                <a:solidFill>
                  <a:schemeClr val="bg1"/>
                </a:solidFill>
              </a:defRPr>
            </a:lvl1pPr>
          </a:lstStyle>
          <a:p>
            <a:r>
              <a:rPr lang="it-IT" dirty="0" smtClean="0"/>
              <a:t>Fare clic per modificare lo stile del titolo</a:t>
            </a:r>
            <a:endParaRPr lang="it-IT" dirty="0"/>
          </a:p>
        </p:txBody>
      </p:sp>
      <p:sp>
        <p:nvSpPr>
          <p:cNvPr id="3" name="Segnaposto contenuto 2"/>
          <p:cNvSpPr>
            <a:spLocks noGrp="1"/>
          </p:cNvSpPr>
          <p:nvPr>
            <p:ph idx="1"/>
          </p:nvPr>
        </p:nvSpPr>
        <p:spPr>
          <a:xfrm>
            <a:off x="457200" y="1500174"/>
            <a:ext cx="8229600" cy="4525963"/>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12"/>
          </p:nvPr>
        </p:nvSpPr>
        <p:spPr>
          <a:xfrm>
            <a:off x="7010432" y="6492899"/>
            <a:ext cx="2133600" cy="365125"/>
          </a:xfrm>
        </p:spPr>
        <p:txBody>
          <a:bodyPr/>
          <a:lstStyle>
            <a:lvl1pPr>
              <a:defRPr b="1">
                <a:solidFill>
                  <a:schemeClr val="bg1"/>
                </a:solidFill>
              </a:defRPr>
            </a:lvl1pPr>
          </a:lstStyle>
          <a:p>
            <a:fld id="{D60EB15A-0681-4A7C-B0BD-203919FF9882}" type="slidenum">
              <a:rPr lang="it-IT" smtClean="0"/>
              <a:pPr/>
              <a:t>‹N›</a:t>
            </a:fld>
            <a:endParaRPr lang="it-IT"/>
          </a:p>
        </p:txBody>
      </p:sp>
      <p:cxnSp>
        <p:nvCxnSpPr>
          <p:cNvPr id="11" name="Connettore 1 10"/>
          <p:cNvCxnSpPr/>
          <p:nvPr userDrawn="1"/>
        </p:nvCxnSpPr>
        <p:spPr>
          <a:xfrm>
            <a:off x="0" y="6500834"/>
            <a:ext cx="9144000" cy="0"/>
          </a:xfrm>
          <a:prstGeom prst="line">
            <a:avLst/>
          </a:prstGeom>
          <a:ln w="38100">
            <a:solidFill>
              <a:srgbClr val="EC6701"/>
            </a:solidFill>
          </a:ln>
        </p:spPr>
        <p:style>
          <a:lnRef idx="1">
            <a:schemeClr val="accent1"/>
          </a:lnRef>
          <a:fillRef idx="0">
            <a:schemeClr val="accent1"/>
          </a:fillRef>
          <a:effectRef idx="0">
            <a:schemeClr val="accent1"/>
          </a:effectRef>
          <a:fontRef idx="minor">
            <a:schemeClr val="tx1"/>
          </a:fontRef>
        </p:style>
      </p:cxnSp>
      <p:pic>
        <p:nvPicPr>
          <p:cNvPr id="15" name="Picture 2"/>
          <p:cNvPicPr>
            <a:picLocks noChangeAspect="1" noChangeArrowheads="1"/>
          </p:cNvPicPr>
          <p:nvPr userDrawn="1"/>
        </p:nvPicPr>
        <p:blipFill>
          <a:blip r:embed="rId2" cstate="print"/>
          <a:srcRect/>
          <a:stretch>
            <a:fillRect/>
          </a:stretch>
        </p:blipFill>
        <p:spPr bwMode="auto">
          <a:xfrm>
            <a:off x="107504" y="32427"/>
            <a:ext cx="900539" cy="764704"/>
          </a:xfrm>
          <a:prstGeom prst="rect">
            <a:avLst/>
          </a:prstGeom>
          <a:noFill/>
          <a:ln w="9525">
            <a:noFill/>
            <a:miter lim="800000"/>
            <a:headEnd/>
            <a:tailEnd/>
          </a:ln>
        </p:spPr>
      </p:pic>
      <p:cxnSp>
        <p:nvCxnSpPr>
          <p:cNvPr id="16" name="Connettore 1 15"/>
          <p:cNvCxnSpPr/>
          <p:nvPr userDrawn="1"/>
        </p:nvCxnSpPr>
        <p:spPr>
          <a:xfrm>
            <a:off x="0" y="928670"/>
            <a:ext cx="9144000" cy="0"/>
          </a:xfrm>
          <a:prstGeom prst="line">
            <a:avLst/>
          </a:prstGeom>
          <a:ln w="38100">
            <a:solidFill>
              <a:srgbClr val="EC670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FFE86B4-FB6F-4B12-8979-6C7D5A34FA5F}" type="datetime1">
              <a:rPr lang="it-IT" smtClean="0"/>
              <a:pPr/>
              <a:t>14/11/2018</a:t>
            </a:fld>
            <a:endParaRPr lang="it-IT"/>
          </a:p>
        </p:txBody>
      </p:sp>
      <p:sp>
        <p:nvSpPr>
          <p:cNvPr id="5" name="Segnaposto piè di pagina 4"/>
          <p:cNvSpPr>
            <a:spLocks noGrp="1"/>
          </p:cNvSpPr>
          <p:nvPr>
            <p:ph type="ftr" sz="quarter" idx="11"/>
          </p:nvPr>
        </p:nvSpPr>
        <p:spPr/>
        <p:txBody>
          <a:bodyPr/>
          <a:lstStyle/>
          <a:p>
            <a:r>
              <a:rPr lang="it-IT" smtClean="0"/>
              <a:t>Comitato dei Delegati</a:t>
            </a:r>
            <a:endParaRPr lang="it-IT"/>
          </a:p>
        </p:txBody>
      </p:sp>
      <p:sp>
        <p:nvSpPr>
          <p:cNvPr id="6" name="Segnaposto numero diapositiva 5"/>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6CD5FAA-E08D-4EB3-92A4-876DE1BED62B}" type="datetime1">
              <a:rPr lang="it-IT" smtClean="0"/>
              <a:pPr/>
              <a:t>14/11/2018</a:t>
            </a:fld>
            <a:endParaRPr lang="it-IT"/>
          </a:p>
        </p:txBody>
      </p:sp>
      <p:sp>
        <p:nvSpPr>
          <p:cNvPr id="6" name="Segnaposto piè di pagina 5"/>
          <p:cNvSpPr>
            <a:spLocks noGrp="1"/>
          </p:cNvSpPr>
          <p:nvPr>
            <p:ph type="ftr" sz="quarter" idx="11"/>
          </p:nvPr>
        </p:nvSpPr>
        <p:spPr/>
        <p:txBody>
          <a:bodyPr/>
          <a:lstStyle/>
          <a:p>
            <a:r>
              <a:rPr lang="it-IT" smtClean="0"/>
              <a:t>Comitato dei Delegati</a:t>
            </a:r>
            <a:endParaRPr lang="it-IT"/>
          </a:p>
        </p:txBody>
      </p:sp>
      <p:sp>
        <p:nvSpPr>
          <p:cNvPr id="7" name="Segnaposto numero diapositiva 6"/>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163390D-9FAD-4DD1-86F6-1D8CC8189095}" type="datetime1">
              <a:rPr lang="it-IT" smtClean="0"/>
              <a:pPr/>
              <a:t>14/11/2018</a:t>
            </a:fld>
            <a:endParaRPr lang="it-IT"/>
          </a:p>
        </p:txBody>
      </p:sp>
      <p:sp>
        <p:nvSpPr>
          <p:cNvPr id="8" name="Segnaposto piè di pagina 7"/>
          <p:cNvSpPr>
            <a:spLocks noGrp="1"/>
          </p:cNvSpPr>
          <p:nvPr>
            <p:ph type="ftr" sz="quarter" idx="11"/>
          </p:nvPr>
        </p:nvSpPr>
        <p:spPr/>
        <p:txBody>
          <a:bodyPr/>
          <a:lstStyle/>
          <a:p>
            <a:r>
              <a:rPr lang="it-IT" smtClean="0"/>
              <a:t>Comitato dei Delegati</a:t>
            </a:r>
            <a:endParaRPr lang="it-IT"/>
          </a:p>
        </p:txBody>
      </p:sp>
      <p:sp>
        <p:nvSpPr>
          <p:cNvPr id="9" name="Segnaposto numero diapositiva 8"/>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AC21429-A86C-45FB-A060-CE60BF9B3941}" type="datetime1">
              <a:rPr lang="it-IT" smtClean="0"/>
              <a:pPr/>
              <a:t>14/11/2018</a:t>
            </a:fld>
            <a:endParaRPr lang="it-IT"/>
          </a:p>
        </p:txBody>
      </p:sp>
      <p:sp>
        <p:nvSpPr>
          <p:cNvPr id="4" name="Segnaposto piè di pagina 3"/>
          <p:cNvSpPr>
            <a:spLocks noGrp="1"/>
          </p:cNvSpPr>
          <p:nvPr>
            <p:ph type="ftr" sz="quarter" idx="11"/>
          </p:nvPr>
        </p:nvSpPr>
        <p:spPr/>
        <p:txBody>
          <a:bodyPr/>
          <a:lstStyle/>
          <a:p>
            <a:r>
              <a:rPr lang="it-IT" smtClean="0"/>
              <a:t>Comitato dei Delegati</a:t>
            </a:r>
            <a:endParaRPr lang="it-IT"/>
          </a:p>
        </p:txBody>
      </p:sp>
      <p:sp>
        <p:nvSpPr>
          <p:cNvPr id="5" name="Segnaposto numero diapositiva 4"/>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1EA79FB-08F1-40EC-B0FF-3F499B9280BD}" type="datetime1">
              <a:rPr lang="it-IT" smtClean="0"/>
              <a:pPr/>
              <a:t>14/11/2018</a:t>
            </a:fld>
            <a:endParaRPr lang="it-IT"/>
          </a:p>
        </p:txBody>
      </p:sp>
      <p:sp>
        <p:nvSpPr>
          <p:cNvPr id="3" name="Segnaposto piè di pagina 2"/>
          <p:cNvSpPr>
            <a:spLocks noGrp="1"/>
          </p:cNvSpPr>
          <p:nvPr>
            <p:ph type="ftr" sz="quarter" idx="11"/>
          </p:nvPr>
        </p:nvSpPr>
        <p:spPr/>
        <p:txBody>
          <a:bodyPr/>
          <a:lstStyle/>
          <a:p>
            <a:r>
              <a:rPr lang="it-IT" smtClean="0"/>
              <a:t>Comitato dei Delegati</a:t>
            </a:r>
            <a:endParaRPr lang="it-IT"/>
          </a:p>
        </p:txBody>
      </p:sp>
      <p:sp>
        <p:nvSpPr>
          <p:cNvPr id="4" name="Segnaposto numero diapositiva 3"/>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09374FD-DC96-4C51-B2C8-94FD150090C9}" type="datetime1">
              <a:rPr lang="it-IT" smtClean="0"/>
              <a:pPr/>
              <a:t>14/11/2018</a:t>
            </a:fld>
            <a:endParaRPr lang="it-IT"/>
          </a:p>
        </p:txBody>
      </p:sp>
      <p:sp>
        <p:nvSpPr>
          <p:cNvPr id="6" name="Segnaposto piè di pagina 5"/>
          <p:cNvSpPr>
            <a:spLocks noGrp="1"/>
          </p:cNvSpPr>
          <p:nvPr>
            <p:ph type="ftr" sz="quarter" idx="11"/>
          </p:nvPr>
        </p:nvSpPr>
        <p:spPr/>
        <p:txBody>
          <a:bodyPr/>
          <a:lstStyle/>
          <a:p>
            <a:r>
              <a:rPr lang="it-IT" smtClean="0"/>
              <a:t>Comitato dei Delegati</a:t>
            </a:r>
            <a:endParaRPr lang="it-IT"/>
          </a:p>
        </p:txBody>
      </p:sp>
      <p:sp>
        <p:nvSpPr>
          <p:cNvPr id="7" name="Segnaposto numero diapositiva 6"/>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360CC54-2DE9-4E04-9764-4299D7EEFA0B}" type="datetime1">
              <a:rPr lang="it-IT" smtClean="0"/>
              <a:pPr/>
              <a:t>14/11/2018</a:t>
            </a:fld>
            <a:endParaRPr lang="it-IT"/>
          </a:p>
        </p:txBody>
      </p:sp>
      <p:sp>
        <p:nvSpPr>
          <p:cNvPr id="6" name="Segnaposto piè di pagina 5"/>
          <p:cNvSpPr>
            <a:spLocks noGrp="1"/>
          </p:cNvSpPr>
          <p:nvPr>
            <p:ph type="ftr" sz="quarter" idx="11"/>
          </p:nvPr>
        </p:nvSpPr>
        <p:spPr/>
        <p:txBody>
          <a:bodyPr/>
          <a:lstStyle/>
          <a:p>
            <a:r>
              <a:rPr lang="it-IT" smtClean="0"/>
              <a:t>Comitato dei Delegati</a:t>
            </a:r>
            <a:endParaRPr lang="it-IT"/>
          </a:p>
        </p:txBody>
      </p:sp>
      <p:sp>
        <p:nvSpPr>
          <p:cNvPr id="7" name="Segnaposto numero diapositiva 6"/>
          <p:cNvSpPr>
            <a:spLocks noGrp="1"/>
          </p:cNvSpPr>
          <p:nvPr>
            <p:ph type="sldNum" sz="quarter" idx="12"/>
          </p:nvPr>
        </p:nvSpPr>
        <p:spPr/>
        <p:txBody>
          <a:bodyPr/>
          <a:lstStyle/>
          <a:p>
            <a:fld id="{D60EB15A-0681-4A7C-B0BD-203919FF988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84D61-CD8F-4D64-922A-DF33BB46D8DD}" type="datetime1">
              <a:rPr lang="it-IT" smtClean="0"/>
              <a:pPr/>
              <a:t>14/11/2018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Comitato dei Delegati</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EB15A-0681-4A7C-B0BD-203919FF988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1484784"/>
            <a:ext cx="9144000" cy="1807722"/>
          </a:xfrm>
        </p:spPr>
        <p:txBody>
          <a:bodyPr>
            <a:noAutofit/>
          </a:bodyPr>
          <a:lstStyle/>
          <a:p>
            <a:r>
              <a:rPr lang="it-IT" sz="2800" b="1" dirty="0" smtClean="0">
                <a:solidFill>
                  <a:srgbClr val="EC6701"/>
                </a:solidFill>
              </a:rPr>
              <a:t>«TRATTAMENTI PENSIONISTICI»</a:t>
            </a:r>
            <a:br>
              <a:rPr lang="it-IT" sz="2800" b="1" dirty="0" smtClean="0">
                <a:solidFill>
                  <a:srgbClr val="EC6701"/>
                </a:solidFill>
              </a:rPr>
            </a:br>
            <a:r>
              <a:rPr lang="it-IT" sz="2800" b="1" dirty="0" smtClean="0">
                <a:solidFill>
                  <a:srgbClr val="EC6701"/>
                </a:solidFill>
              </a:rPr>
              <a:t>RICONGIUNZIONE - TOTALIZZAZIONE - CUMULO </a:t>
            </a:r>
            <a:br>
              <a:rPr lang="it-IT" sz="2800" b="1" dirty="0" smtClean="0">
                <a:solidFill>
                  <a:srgbClr val="EC6701"/>
                </a:solidFill>
              </a:rPr>
            </a:br>
            <a:endParaRPr lang="it-IT" sz="2800" b="1" dirty="0">
              <a:solidFill>
                <a:srgbClr val="EC6701"/>
              </a:solidFill>
            </a:endParaRPr>
          </a:p>
        </p:txBody>
      </p:sp>
      <p:sp>
        <p:nvSpPr>
          <p:cNvPr id="3" name="Sottotitolo 2"/>
          <p:cNvSpPr>
            <a:spLocks noGrp="1"/>
          </p:cNvSpPr>
          <p:nvPr>
            <p:ph type="subTitle" idx="1"/>
          </p:nvPr>
        </p:nvSpPr>
        <p:spPr>
          <a:xfrm>
            <a:off x="1187624" y="4293096"/>
            <a:ext cx="6768752" cy="1656184"/>
          </a:xfrm>
        </p:spPr>
        <p:txBody>
          <a:bodyPr>
            <a:normAutofit/>
          </a:bodyPr>
          <a:lstStyle/>
          <a:p>
            <a:r>
              <a:rPr lang="it-IT" dirty="0" smtClean="0"/>
              <a:t>COLLEGIO </a:t>
            </a:r>
            <a:r>
              <a:rPr lang="it-IT" dirty="0" smtClean="0"/>
              <a:t>PESARO</a:t>
            </a:r>
            <a:endParaRPr lang="it-IT" dirty="0" smtClean="0"/>
          </a:p>
          <a:p>
            <a:r>
              <a:rPr lang="it-IT" dirty="0" smtClean="0"/>
              <a:t>12 </a:t>
            </a:r>
            <a:r>
              <a:rPr lang="it-IT" dirty="0" smtClean="0"/>
              <a:t>NOVEMBRE 2018</a:t>
            </a:r>
            <a:endParaRPr lang="it-IT" dirty="0">
              <a:solidFill>
                <a:schemeClr val="bg1"/>
              </a:solidFill>
            </a:endParaRPr>
          </a:p>
        </p:txBody>
      </p:sp>
      <p:cxnSp>
        <p:nvCxnSpPr>
          <p:cNvPr id="12" name="Connettore 1 11"/>
          <p:cNvCxnSpPr/>
          <p:nvPr/>
        </p:nvCxnSpPr>
        <p:spPr>
          <a:xfrm>
            <a:off x="0" y="1124744"/>
            <a:ext cx="9144000" cy="0"/>
          </a:xfrm>
          <a:prstGeom prst="line">
            <a:avLst/>
          </a:prstGeom>
          <a:ln w="38100">
            <a:solidFill>
              <a:srgbClr val="EC670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4382" y="0"/>
            <a:ext cx="7929618" cy="857232"/>
          </a:xfrm>
        </p:spPr>
        <p:txBody>
          <a:bodyPr>
            <a:normAutofit fontScale="90000"/>
          </a:bodyPr>
          <a:lstStyle/>
          <a:p>
            <a:r>
              <a:rPr lang="it-IT" dirty="0" smtClean="0">
                <a:solidFill>
                  <a:srgbClr val="3962BA"/>
                </a:solidFill>
              </a:rPr>
              <a:t/>
            </a:r>
            <a:br>
              <a:rPr lang="it-IT" dirty="0" smtClean="0">
                <a:solidFill>
                  <a:srgbClr val="3962BA"/>
                </a:solidFill>
              </a:rPr>
            </a:br>
            <a:r>
              <a:rPr lang="it-IT" dirty="0" smtClean="0">
                <a:solidFill>
                  <a:srgbClr val="3962BA"/>
                </a:solidFill>
              </a:rPr>
              <a:t>RICONGIUNZIONE - </a:t>
            </a:r>
            <a:r>
              <a:rPr lang="it-IT" altLang="it-IT" dirty="0" smtClean="0">
                <a:solidFill>
                  <a:srgbClr val="3962BA"/>
                </a:solidFill>
              </a:rPr>
              <a:t>LEGGE 5 </a:t>
            </a:r>
            <a:r>
              <a:rPr lang="it-IT" altLang="it-IT" dirty="0">
                <a:solidFill>
                  <a:srgbClr val="3962BA"/>
                </a:solidFill>
              </a:rPr>
              <a:t>MARZO </a:t>
            </a:r>
            <a:r>
              <a:rPr lang="it-IT" altLang="it-IT" dirty="0" smtClean="0">
                <a:solidFill>
                  <a:srgbClr val="3962BA"/>
                </a:solidFill>
              </a:rPr>
              <a:t>1990, </a:t>
            </a:r>
            <a:r>
              <a:rPr lang="it-IT" altLang="it-IT" dirty="0">
                <a:solidFill>
                  <a:srgbClr val="3962BA"/>
                </a:solidFill>
              </a:rPr>
              <a:t>N</a:t>
            </a:r>
            <a:r>
              <a:rPr lang="it-IT" altLang="it-IT" dirty="0" smtClean="0">
                <a:solidFill>
                  <a:srgbClr val="3962BA"/>
                </a:solidFill>
              </a:rPr>
              <a:t>. 45</a:t>
            </a:r>
            <a:r>
              <a:rPr lang="it-IT" altLang="it-IT" b="1" i="1" u="sng" dirty="0">
                <a:solidFill>
                  <a:srgbClr val="3962BA"/>
                </a:solidFill>
              </a:rPr>
              <a:t/>
            </a:r>
            <a:br>
              <a:rPr lang="it-IT" altLang="it-IT" b="1" i="1" u="sng" dirty="0">
                <a:solidFill>
                  <a:srgbClr val="3962BA"/>
                </a:solidFill>
              </a:rPr>
            </a:br>
            <a:endParaRPr lang="it-IT" dirty="0">
              <a:solidFill>
                <a:srgbClr val="3962BA"/>
              </a:solidFill>
            </a:endParaRP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10</a:t>
            </a:fld>
            <a:endParaRPr lang="it-IT"/>
          </a:p>
        </p:txBody>
      </p:sp>
      <p:sp>
        <p:nvSpPr>
          <p:cNvPr id="7" name="object 6"/>
          <p:cNvSpPr>
            <a:spLocks noGrp="1"/>
          </p:cNvSpPr>
          <p:nvPr>
            <p:ph idx="1"/>
          </p:nvPr>
        </p:nvSpPr>
        <p:spPr>
          <a:xfrm>
            <a:off x="395536" y="1256835"/>
            <a:ext cx="8424936" cy="2304256"/>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normAutofit fontScale="92500"/>
          </a:bodyPr>
          <a:lstStyle/>
          <a:p>
            <a:pPr marL="0" indent="0" algn="just">
              <a:buNone/>
            </a:pPr>
            <a:endParaRPr lang="it-IT" sz="2400" dirty="0" smtClean="0">
              <a:solidFill>
                <a:srgbClr val="3962BA"/>
              </a:solidFill>
            </a:endParaRPr>
          </a:p>
          <a:p>
            <a:pPr marL="0" indent="0" algn="just">
              <a:buNone/>
            </a:pPr>
            <a:r>
              <a:rPr lang="it-IT" sz="2100" dirty="0">
                <a:solidFill>
                  <a:srgbClr val="3962BA"/>
                </a:solidFill>
              </a:rPr>
              <a:t>L</a:t>
            </a:r>
            <a:r>
              <a:rPr lang="it-IT" sz="2100" dirty="0" smtClean="0">
                <a:solidFill>
                  <a:srgbClr val="3962BA"/>
                </a:solidFill>
              </a:rPr>
              <a:t>’onere da versare viene determinato dalla </a:t>
            </a:r>
            <a:r>
              <a:rPr lang="it-IT" sz="2100" dirty="0">
                <a:solidFill>
                  <a:srgbClr val="3962BA"/>
                </a:solidFill>
              </a:rPr>
              <a:t>differenza tra il calcolo della pensione annua senza i periodi da ricongiungere ed il calcolo della pensione annua comprensivo di tali periodi. La differenza viene moltiplicata  per il coefficiente di riserva matematica (art. 13 legge n. 1338/62) secondo tabelle </a:t>
            </a:r>
            <a:r>
              <a:rPr lang="it-IT" sz="2100" dirty="0" smtClean="0">
                <a:solidFill>
                  <a:srgbClr val="3962BA"/>
                </a:solidFill>
              </a:rPr>
              <a:t>attuariali approvate dai Ministeri. </a:t>
            </a:r>
            <a:r>
              <a:rPr lang="it-IT" sz="2100" dirty="0">
                <a:solidFill>
                  <a:srgbClr val="3962BA"/>
                </a:solidFill>
              </a:rPr>
              <a:t>In questo modo si ottiene il valore dell’aumento delle rate pensionistiche che il soggetto godrà per gli anni successivi. </a:t>
            </a:r>
          </a:p>
          <a:p>
            <a:pPr algn="just"/>
            <a:endParaRPr sz="2052" dirty="0">
              <a:solidFill>
                <a:srgbClr val="3962BA"/>
              </a:solidFill>
            </a:endParaRPr>
          </a:p>
        </p:txBody>
      </p:sp>
      <p:sp>
        <p:nvSpPr>
          <p:cNvPr id="8" name="object 6"/>
          <p:cNvSpPr txBox="1">
            <a:spLocks/>
          </p:cNvSpPr>
          <p:nvPr/>
        </p:nvSpPr>
        <p:spPr>
          <a:xfrm>
            <a:off x="412777" y="3645024"/>
            <a:ext cx="8424936" cy="2304256"/>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vert="horz" wrap="square" lIns="0" tIns="0" rIns="0" bIns="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it-IT" sz="1800" dirty="0" smtClean="0">
              <a:solidFill>
                <a:srgbClr val="3962BA"/>
              </a:solidFill>
            </a:endParaRPr>
          </a:p>
          <a:p>
            <a:pPr marL="0" indent="0" algn="just">
              <a:buNone/>
            </a:pPr>
            <a:r>
              <a:rPr lang="it-IT" sz="1900" dirty="0" smtClean="0">
                <a:solidFill>
                  <a:srgbClr val="3962BA"/>
                </a:solidFill>
              </a:rPr>
              <a:t>All’importo </a:t>
            </a:r>
            <a:r>
              <a:rPr lang="it-IT" sz="1900" dirty="0">
                <a:solidFill>
                  <a:srgbClr val="3962BA"/>
                </a:solidFill>
              </a:rPr>
              <a:t>così calcolato viene </a:t>
            </a:r>
            <a:r>
              <a:rPr lang="it-IT" sz="1900" dirty="0" smtClean="0">
                <a:solidFill>
                  <a:srgbClr val="3962BA"/>
                </a:solidFill>
              </a:rPr>
              <a:t>poi </a:t>
            </a:r>
            <a:r>
              <a:rPr lang="it-IT" sz="1900" dirty="0">
                <a:solidFill>
                  <a:srgbClr val="3962BA"/>
                </a:solidFill>
              </a:rPr>
              <a:t>sottratta la somma dei contributi, rivalutati alla data della domanda di </a:t>
            </a:r>
            <a:r>
              <a:rPr lang="it-IT" sz="1900" dirty="0" smtClean="0">
                <a:solidFill>
                  <a:srgbClr val="3962BA"/>
                </a:solidFill>
              </a:rPr>
              <a:t>ricongiunzione, provenienti dalle altre gestioni. </a:t>
            </a:r>
            <a:r>
              <a:rPr lang="it-IT" sz="1900" u="sng" dirty="0">
                <a:solidFill>
                  <a:srgbClr val="3962BA"/>
                </a:solidFill>
              </a:rPr>
              <a:t>Il costo della ricongiunzione è pari a tale differenza.</a:t>
            </a:r>
            <a:r>
              <a:rPr lang="it-IT" sz="1900" dirty="0">
                <a:solidFill>
                  <a:srgbClr val="3962BA"/>
                </a:solidFill>
              </a:rPr>
              <a:t> L’onere può essere pagato in unica soluzione o ratealmente. In mancanza del pagamento l’interessato si considera rinunciatario e non potrà ripresentare una nuova </a:t>
            </a:r>
            <a:r>
              <a:rPr lang="it-IT" sz="1900" dirty="0" smtClean="0">
                <a:solidFill>
                  <a:srgbClr val="3962BA"/>
                </a:solidFill>
              </a:rPr>
              <a:t>istanza, perché la domanda di ricongiunzione si può presentare  una sola volta  e per tutti i periodi considerati.</a:t>
            </a:r>
          </a:p>
          <a:p>
            <a:pPr marL="0" indent="0" algn="just">
              <a:buNone/>
            </a:pPr>
            <a:endParaRPr lang="it-IT" sz="1900" dirty="0" smtClean="0">
              <a:solidFill>
                <a:srgbClr val="3962BA"/>
              </a:solidFill>
            </a:endParaRPr>
          </a:p>
          <a:p>
            <a:pPr marL="0" indent="0" algn="just">
              <a:buNone/>
            </a:pPr>
            <a:endParaRPr lang="it-IT" sz="1900" dirty="0">
              <a:solidFill>
                <a:srgbClr val="3962BA"/>
              </a:solidFill>
            </a:endParaRPr>
          </a:p>
        </p:txBody>
      </p:sp>
      <p:cxnSp>
        <p:nvCxnSpPr>
          <p:cNvPr id="5" name="Connettore diritto 4"/>
          <p:cNvCxnSpPr/>
          <p:nvPr/>
        </p:nvCxnSpPr>
        <p:spPr>
          <a:xfrm>
            <a:off x="2123728" y="3645024"/>
            <a:ext cx="4392488"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884752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4382" y="33097"/>
            <a:ext cx="7929618" cy="857232"/>
          </a:xfrm>
        </p:spPr>
        <p:txBody>
          <a:bodyPr>
            <a:normAutofit fontScale="90000"/>
          </a:bodyPr>
          <a:lstStyle/>
          <a:p>
            <a:r>
              <a:rPr lang="it-IT" spc="-5" dirty="0">
                <a:solidFill>
                  <a:srgbClr val="3962BA"/>
                </a:solidFill>
              </a:rPr>
              <a:t>TO</a:t>
            </a:r>
            <a:r>
              <a:rPr lang="it-IT" dirty="0">
                <a:solidFill>
                  <a:srgbClr val="3962BA"/>
                </a:solidFill>
              </a:rPr>
              <a:t>TALI</a:t>
            </a:r>
            <a:r>
              <a:rPr lang="it-IT" spc="-5" dirty="0">
                <a:solidFill>
                  <a:srgbClr val="3962BA"/>
                </a:solidFill>
              </a:rPr>
              <a:t>ZZAZ</a:t>
            </a:r>
            <a:r>
              <a:rPr lang="it-IT" dirty="0">
                <a:solidFill>
                  <a:srgbClr val="3962BA"/>
                </a:solidFill>
              </a:rPr>
              <a:t>I</a:t>
            </a:r>
            <a:r>
              <a:rPr lang="it-IT" spc="-5" dirty="0">
                <a:solidFill>
                  <a:srgbClr val="3962BA"/>
                </a:solidFill>
              </a:rPr>
              <a:t>O</a:t>
            </a:r>
            <a:r>
              <a:rPr lang="it-IT" dirty="0">
                <a:solidFill>
                  <a:srgbClr val="3962BA"/>
                </a:solidFill>
              </a:rPr>
              <a:t>NE</a:t>
            </a:r>
            <a:br>
              <a:rPr lang="it-IT" dirty="0">
                <a:solidFill>
                  <a:srgbClr val="3962BA"/>
                </a:solidFill>
              </a:rPr>
            </a:br>
            <a:r>
              <a:rPr lang="it-IT" dirty="0">
                <a:solidFill>
                  <a:srgbClr val="3962BA"/>
                </a:solidFill>
              </a:rPr>
              <a:t>Decreto Legislativo  2 febbraio 2006, n. 42</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11</a:t>
            </a:fld>
            <a:endParaRPr lang="it-IT"/>
          </a:p>
        </p:txBody>
      </p:sp>
      <p:sp>
        <p:nvSpPr>
          <p:cNvPr id="5" name="object 6"/>
          <p:cNvSpPr>
            <a:spLocks noGrp="1"/>
          </p:cNvSpPr>
          <p:nvPr>
            <p:ph idx="1"/>
          </p:nvPr>
        </p:nvSpPr>
        <p:spPr>
          <a:xfrm>
            <a:off x="683568" y="1500175"/>
            <a:ext cx="7704856" cy="848706"/>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normAutofit/>
          </a:bodyPr>
          <a:lstStyle/>
          <a:p>
            <a:pPr algn="just">
              <a:buFont typeface="Wingdings" panose="05000000000000000000" pitchFamily="2" charset="2"/>
              <a:buChar char="ü"/>
            </a:pPr>
            <a:r>
              <a:rPr lang="it-IT" sz="1800" spc="97" dirty="0" smtClean="0">
                <a:solidFill>
                  <a:srgbClr val="3962BA"/>
                </a:solidFill>
                <a:cs typeface="Calibri"/>
              </a:rPr>
              <a:t>Consente </a:t>
            </a:r>
            <a:r>
              <a:rPr lang="it-IT" sz="1800" dirty="0">
                <a:solidFill>
                  <a:srgbClr val="3962BA"/>
                </a:solidFill>
                <a:cs typeface="Calibri"/>
              </a:rPr>
              <a:t>di </a:t>
            </a:r>
            <a:r>
              <a:rPr lang="it-IT" sz="1800" u="sng" spc="-4" dirty="0" smtClean="0">
                <a:solidFill>
                  <a:srgbClr val="3962BA"/>
                </a:solidFill>
                <a:cs typeface="Calibri"/>
              </a:rPr>
              <a:t>sommare </a:t>
            </a:r>
            <a:r>
              <a:rPr lang="it-IT" sz="1800" u="sng" spc="-4" dirty="0">
                <a:solidFill>
                  <a:srgbClr val="3962BA"/>
                </a:solidFill>
                <a:cs typeface="Calibri"/>
              </a:rPr>
              <a:t>gratuitamente  </a:t>
            </a:r>
            <a:r>
              <a:rPr lang="it-IT" sz="1800" u="sng" dirty="0">
                <a:solidFill>
                  <a:srgbClr val="3962BA"/>
                </a:solidFill>
                <a:cs typeface="Calibri"/>
              </a:rPr>
              <a:t>i </a:t>
            </a:r>
            <a:r>
              <a:rPr lang="it-IT" sz="1800" u="sng" spc="-4" dirty="0">
                <a:solidFill>
                  <a:srgbClr val="3962BA"/>
                </a:solidFill>
                <a:cs typeface="Calibri"/>
              </a:rPr>
              <a:t>periodi </a:t>
            </a:r>
            <a:r>
              <a:rPr lang="it-IT" sz="1800" u="sng" spc="-17" dirty="0">
                <a:solidFill>
                  <a:srgbClr val="3962BA"/>
                </a:solidFill>
                <a:cs typeface="Calibri"/>
              </a:rPr>
              <a:t>contributivi </a:t>
            </a:r>
            <a:r>
              <a:rPr lang="it-IT" sz="1800" u="sng" spc="-4" dirty="0">
                <a:solidFill>
                  <a:srgbClr val="3962BA"/>
                </a:solidFill>
                <a:cs typeface="Calibri"/>
              </a:rPr>
              <a:t>non </a:t>
            </a:r>
            <a:r>
              <a:rPr lang="it-IT" sz="1800" u="sng" spc="-17" dirty="0">
                <a:solidFill>
                  <a:srgbClr val="3962BA"/>
                </a:solidFill>
                <a:cs typeface="Calibri"/>
              </a:rPr>
              <a:t>coincidenti </a:t>
            </a:r>
            <a:r>
              <a:rPr lang="it-IT" sz="1800" spc="-21" dirty="0">
                <a:solidFill>
                  <a:srgbClr val="3962BA"/>
                </a:solidFill>
                <a:cs typeface="Calibri"/>
              </a:rPr>
              <a:t>posseduti </a:t>
            </a:r>
            <a:r>
              <a:rPr lang="it-IT" sz="1800" spc="-4" dirty="0">
                <a:solidFill>
                  <a:srgbClr val="3962BA"/>
                </a:solidFill>
                <a:cs typeface="Calibri"/>
              </a:rPr>
              <a:t>presso  diverse </a:t>
            </a:r>
            <a:r>
              <a:rPr lang="it-IT" sz="1800" spc="-26" dirty="0">
                <a:solidFill>
                  <a:srgbClr val="3962BA"/>
                </a:solidFill>
                <a:cs typeface="Calibri"/>
              </a:rPr>
              <a:t>gestioni </a:t>
            </a:r>
            <a:r>
              <a:rPr lang="it-IT" sz="1800" spc="-4" dirty="0">
                <a:solidFill>
                  <a:srgbClr val="3962BA"/>
                </a:solidFill>
                <a:cs typeface="Calibri"/>
              </a:rPr>
              <a:t>ai </a:t>
            </a:r>
            <a:r>
              <a:rPr lang="it-IT" sz="1800" dirty="0" err="1">
                <a:solidFill>
                  <a:srgbClr val="3962BA"/>
                </a:solidFill>
                <a:cs typeface="Calibri"/>
              </a:rPr>
              <a:t>ﬁni</a:t>
            </a:r>
            <a:r>
              <a:rPr lang="it-IT" sz="1800" dirty="0">
                <a:solidFill>
                  <a:srgbClr val="3962BA"/>
                </a:solidFill>
                <a:cs typeface="Calibri"/>
              </a:rPr>
              <a:t> </a:t>
            </a:r>
            <a:r>
              <a:rPr lang="it-IT" sz="1800" spc="43" dirty="0">
                <a:solidFill>
                  <a:srgbClr val="3962BA"/>
                </a:solidFill>
                <a:cs typeface="Calibri"/>
              </a:rPr>
              <a:t>dell’ottenimento </a:t>
            </a:r>
            <a:r>
              <a:rPr lang="it-IT" sz="1800" dirty="0">
                <a:solidFill>
                  <a:srgbClr val="3962BA"/>
                </a:solidFill>
                <a:cs typeface="Calibri"/>
              </a:rPr>
              <a:t>di </a:t>
            </a:r>
            <a:r>
              <a:rPr lang="it-IT" sz="1800" spc="-4" dirty="0">
                <a:solidFill>
                  <a:srgbClr val="3962BA"/>
                </a:solidFill>
                <a:cs typeface="Calibri"/>
              </a:rPr>
              <a:t>un’unica  prestazione </a:t>
            </a:r>
            <a:r>
              <a:rPr lang="it-IT" sz="1800" spc="-17" dirty="0" smtClean="0">
                <a:solidFill>
                  <a:srgbClr val="3962BA"/>
                </a:solidFill>
                <a:cs typeface="Calibri"/>
              </a:rPr>
              <a:t>pensionistica.</a:t>
            </a:r>
            <a:endParaRPr lang="it-IT" sz="1800" dirty="0">
              <a:solidFill>
                <a:srgbClr val="3962BA"/>
              </a:solidFill>
              <a:cs typeface="Calibri"/>
            </a:endParaRPr>
          </a:p>
          <a:p>
            <a:pPr algn="just">
              <a:buFont typeface="Wingdings" panose="05000000000000000000" pitchFamily="2" charset="2"/>
              <a:buChar char="ü"/>
            </a:pPr>
            <a:endParaRPr sz="1800" dirty="0">
              <a:solidFill>
                <a:srgbClr val="3962BA"/>
              </a:solidFill>
            </a:endParaRPr>
          </a:p>
        </p:txBody>
      </p:sp>
      <p:sp>
        <p:nvSpPr>
          <p:cNvPr id="6" name="object 6"/>
          <p:cNvSpPr/>
          <p:nvPr/>
        </p:nvSpPr>
        <p:spPr>
          <a:xfrm>
            <a:off x="755576" y="2557563"/>
            <a:ext cx="7719054" cy="913342"/>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marL="285750" indent="-285750" algn="just">
              <a:buFont typeface="Wingdings" panose="05000000000000000000" pitchFamily="2" charset="2"/>
              <a:buChar char="ü"/>
            </a:pPr>
            <a:r>
              <a:rPr lang="it-IT" dirty="0">
                <a:solidFill>
                  <a:srgbClr val="3962BA"/>
                </a:solidFill>
              </a:rPr>
              <a:t>I richiedenti non devono essere già titolari di un trattamento pensionistico ed i  periodi assicurativi non devono essere coincidenti nelle diverse gestioni</a:t>
            </a:r>
            <a:r>
              <a:rPr lang="it-IT" dirty="0" smtClean="0">
                <a:solidFill>
                  <a:srgbClr val="3962BA"/>
                </a:solidFill>
              </a:rPr>
              <a:t>.</a:t>
            </a:r>
            <a:endParaRPr lang="it-IT" dirty="0">
              <a:solidFill>
                <a:srgbClr val="3962BA"/>
              </a:solidFill>
            </a:endParaRPr>
          </a:p>
          <a:p>
            <a:pPr marL="285750" indent="-285750" algn="just">
              <a:buFont typeface="Wingdings" panose="05000000000000000000" pitchFamily="2" charset="2"/>
              <a:buChar char="ü"/>
            </a:pPr>
            <a:endParaRPr dirty="0">
              <a:solidFill>
                <a:srgbClr val="3962BA"/>
              </a:solidFill>
            </a:endParaRPr>
          </a:p>
        </p:txBody>
      </p:sp>
      <p:sp>
        <p:nvSpPr>
          <p:cNvPr id="7" name="object 6"/>
          <p:cNvSpPr/>
          <p:nvPr/>
        </p:nvSpPr>
        <p:spPr>
          <a:xfrm>
            <a:off x="395536" y="3356993"/>
            <a:ext cx="8208911" cy="2828768"/>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marL="589281" marR="62444" indent="-285750" algn="just">
              <a:lnSpc>
                <a:spcPct val="79900"/>
              </a:lnSpc>
              <a:spcBef>
                <a:spcPts val="1962"/>
              </a:spcBef>
              <a:buFont typeface="Wingdings" panose="05000000000000000000" pitchFamily="2" charset="2"/>
              <a:buChar char="ü"/>
            </a:pPr>
            <a:r>
              <a:rPr lang="it-IT" spc="-4" dirty="0">
                <a:solidFill>
                  <a:srgbClr val="3962BA"/>
                </a:solidFill>
                <a:cs typeface="Calibri"/>
              </a:rPr>
              <a:t>Ogni </a:t>
            </a:r>
            <a:r>
              <a:rPr lang="it-IT" dirty="0">
                <a:solidFill>
                  <a:srgbClr val="3962BA"/>
                </a:solidFill>
                <a:cs typeface="Calibri"/>
              </a:rPr>
              <a:t>ente </a:t>
            </a:r>
            <a:r>
              <a:rPr lang="it-IT" spc="-4" dirty="0">
                <a:solidFill>
                  <a:srgbClr val="3962BA"/>
                </a:solidFill>
                <a:cs typeface="Calibri"/>
              </a:rPr>
              <a:t>presso </a:t>
            </a:r>
            <a:r>
              <a:rPr lang="it-IT" dirty="0">
                <a:solidFill>
                  <a:srgbClr val="3962BA"/>
                </a:solidFill>
                <a:cs typeface="Calibri"/>
              </a:rPr>
              <a:t>cui </a:t>
            </a:r>
            <a:r>
              <a:rPr lang="it-IT" spc="-4" dirty="0">
                <a:solidFill>
                  <a:srgbClr val="3962BA"/>
                </a:solidFill>
                <a:cs typeface="Calibri"/>
              </a:rPr>
              <a:t>sono </a:t>
            </a:r>
            <a:r>
              <a:rPr lang="it-IT" spc="-34" dirty="0">
                <a:solidFill>
                  <a:srgbClr val="3962BA"/>
                </a:solidFill>
                <a:cs typeface="Calibri"/>
              </a:rPr>
              <a:t>stati </a:t>
            </a:r>
            <a:r>
              <a:rPr lang="it-IT" spc="-21" dirty="0">
                <a:solidFill>
                  <a:srgbClr val="3962BA"/>
                </a:solidFill>
                <a:cs typeface="Calibri"/>
              </a:rPr>
              <a:t>versati </a:t>
            </a:r>
            <a:r>
              <a:rPr lang="it-IT" dirty="0">
                <a:solidFill>
                  <a:srgbClr val="3962BA"/>
                </a:solidFill>
                <a:cs typeface="Calibri"/>
              </a:rPr>
              <a:t>i </a:t>
            </a:r>
            <a:r>
              <a:rPr lang="it-IT" spc="-17" dirty="0">
                <a:solidFill>
                  <a:srgbClr val="3962BA"/>
                </a:solidFill>
                <a:cs typeface="Calibri"/>
              </a:rPr>
              <a:t>contributi </a:t>
            </a:r>
            <a:r>
              <a:rPr lang="it-IT" dirty="0">
                <a:solidFill>
                  <a:srgbClr val="3962BA"/>
                </a:solidFill>
                <a:cs typeface="Calibri"/>
              </a:rPr>
              <a:t>è </a:t>
            </a:r>
            <a:r>
              <a:rPr lang="it-IT" spc="-4" dirty="0">
                <a:solidFill>
                  <a:srgbClr val="3962BA"/>
                </a:solidFill>
                <a:cs typeface="Calibri"/>
              </a:rPr>
              <a:t>tenuto </a:t>
            </a:r>
            <a:r>
              <a:rPr lang="it-IT" spc="-4" dirty="0" smtClean="0">
                <a:solidFill>
                  <a:srgbClr val="3962BA"/>
                </a:solidFill>
                <a:cs typeface="Calibri"/>
              </a:rPr>
              <a:t>pro  </a:t>
            </a:r>
            <a:r>
              <a:rPr lang="it-IT" spc="-4" dirty="0">
                <a:solidFill>
                  <a:srgbClr val="3962BA"/>
                </a:solidFill>
                <a:cs typeface="Calibri"/>
              </a:rPr>
              <a:t>quota </a:t>
            </a:r>
            <a:r>
              <a:rPr lang="it-IT" spc="-4" dirty="0" smtClean="0">
                <a:solidFill>
                  <a:srgbClr val="3962BA"/>
                </a:solidFill>
                <a:cs typeface="Calibri"/>
              </a:rPr>
              <a:t>alla </a:t>
            </a:r>
            <a:r>
              <a:rPr lang="it-IT" spc="-419" dirty="0" smtClean="0">
                <a:solidFill>
                  <a:srgbClr val="3962BA"/>
                </a:solidFill>
                <a:cs typeface="Calibri"/>
              </a:rPr>
              <a:t> </a:t>
            </a:r>
            <a:r>
              <a:rPr lang="it-IT" spc="-4" dirty="0" smtClean="0">
                <a:solidFill>
                  <a:srgbClr val="3962BA"/>
                </a:solidFill>
                <a:cs typeface="Calibri"/>
              </a:rPr>
              <a:t>determinazione </a:t>
            </a:r>
            <a:r>
              <a:rPr lang="it-IT" dirty="0">
                <a:solidFill>
                  <a:srgbClr val="3962BA"/>
                </a:solidFill>
                <a:cs typeface="Calibri"/>
              </a:rPr>
              <a:t>del </a:t>
            </a:r>
            <a:r>
              <a:rPr lang="it-IT" spc="56" dirty="0">
                <a:solidFill>
                  <a:srgbClr val="3962BA"/>
                </a:solidFill>
                <a:cs typeface="Calibri"/>
              </a:rPr>
              <a:t>trattamento</a:t>
            </a:r>
            <a:r>
              <a:rPr lang="it-IT" spc="13" dirty="0">
                <a:solidFill>
                  <a:srgbClr val="3962BA"/>
                </a:solidFill>
                <a:cs typeface="Calibri"/>
              </a:rPr>
              <a:t> </a:t>
            </a:r>
            <a:r>
              <a:rPr lang="it-IT" spc="-13" dirty="0" smtClean="0">
                <a:solidFill>
                  <a:srgbClr val="3962BA"/>
                </a:solidFill>
                <a:cs typeface="Calibri"/>
              </a:rPr>
              <a:t>pensionistico: </a:t>
            </a:r>
            <a:r>
              <a:rPr lang="it-IT" u="sng" spc="-13" dirty="0" smtClean="0">
                <a:solidFill>
                  <a:srgbClr val="3962BA"/>
                </a:solidFill>
                <a:cs typeface="Calibri"/>
              </a:rPr>
              <a:t>il calcolo della quota è </a:t>
            </a:r>
            <a:r>
              <a:rPr lang="it-IT" u="sng" spc="-13" dirty="0">
                <a:solidFill>
                  <a:srgbClr val="3962BA"/>
                </a:solidFill>
                <a:cs typeface="Calibri"/>
              </a:rPr>
              <a:t>effettuato  con il sistema contributivo sia pure corretto da una relazione matematica (algoritmo). Viene comunque applicato il calcolo </a:t>
            </a:r>
            <a:r>
              <a:rPr lang="it-IT" u="sng" spc="-13" dirty="0" smtClean="0">
                <a:solidFill>
                  <a:srgbClr val="3962BA"/>
                </a:solidFill>
                <a:cs typeface="Calibri"/>
              </a:rPr>
              <a:t>ordinario </a:t>
            </a:r>
            <a:r>
              <a:rPr lang="it-IT" u="sng" spc="-13" dirty="0">
                <a:solidFill>
                  <a:srgbClr val="3962BA"/>
                </a:solidFill>
                <a:cs typeface="Calibri"/>
              </a:rPr>
              <a:t>ove raggiunto il requisito di anzianità contributiva minima </a:t>
            </a:r>
            <a:r>
              <a:rPr lang="it-IT" u="sng" spc="-13" dirty="0" smtClean="0">
                <a:solidFill>
                  <a:srgbClr val="3962BA"/>
                </a:solidFill>
                <a:cs typeface="Calibri"/>
              </a:rPr>
              <a:t>previsto per </a:t>
            </a:r>
            <a:r>
              <a:rPr lang="it-IT" u="sng" spc="-13" dirty="0">
                <a:solidFill>
                  <a:srgbClr val="3962BA"/>
                </a:solidFill>
                <a:cs typeface="Calibri"/>
              </a:rPr>
              <a:t>la vecchiaia.</a:t>
            </a:r>
          </a:p>
          <a:p>
            <a:pPr marL="589281" marR="62444" indent="-285750" algn="just">
              <a:lnSpc>
                <a:spcPct val="79900"/>
              </a:lnSpc>
              <a:spcBef>
                <a:spcPts val="1962"/>
              </a:spcBef>
              <a:buFont typeface="Wingdings" panose="05000000000000000000" pitchFamily="2" charset="2"/>
              <a:buChar char="ü"/>
            </a:pPr>
            <a:r>
              <a:rPr lang="it-IT" spc="-13" dirty="0">
                <a:solidFill>
                  <a:srgbClr val="3962BA"/>
                </a:solidFill>
                <a:cs typeface="Calibri"/>
              </a:rPr>
              <a:t>Il pagamento delle prestazioni è effettuato </a:t>
            </a:r>
            <a:r>
              <a:rPr lang="it-IT" spc="-13" dirty="0" smtClean="0">
                <a:solidFill>
                  <a:srgbClr val="3962BA"/>
                </a:solidFill>
                <a:cs typeface="Calibri"/>
              </a:rPr>
              <a:t>dall’INPS, ancorché non coinvolto come gestione nella totalizzazione. </a:t>
            </a:r>
            <a:endParaRPr lang="it-IT" spc="-13" dirty="0">
              <a:solidFill>
                <a:srgbClr val="3962BA"/>
              </a:solidFill>
              <a:cs typeface="Calibri"/>
            </a:endParaRPr>
          </a:p>
        </p:txBody>
      </p:sp>
    </p:spTree>
    <p:extLst>
      <p:ext uri="{BB962C8B-B14F-4D97-AF65-F5344CB8AC3E}">
        <p14:creationId xmlns:p14="http://schemas.microsoft.com/office/powerpoint/2010/main" val="1898698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4382" y="48275"/>
            <a:ext cx="7929618" cy="857232"/>
          </a:xfrm>
        </p:spPr>
        <p:txBody>
          <a:bodyPr vert="horz" lIns="91440" tIns="45720" rIns="91440" bIns="45720" rtlCol="0" anchor="ctr">
            <a:normAutofit fontScale="90000"/>
          </a:bodyPr>
          <a:lstStyle/>
          <a:p>
            <a:r>
              <a:rPr lang="it-IT" dirty="0">
                <a:solidFill>
                  <a:srgbClr val="3962BA"/>
                </a:solidFill>
              </a:rPr>
              <a:t>TOTALIZZAZIONE</a:t>
            </a:r>
            <a:br>
              <a:rPr lang="it-IT" dirty="0">
                <a:solidFill>
                  <a:srgbClr val="3962BA"/>
                </a:solidFill>
              </a:rPr>
            </a:br>
            <a:r>
              <a:rPr lang="it-IT" dirty="0">
                <a:solidFill>
                  <a:srgbClr val="3962BA"/>
                </a:solidFill>
              </a:rPr>
              <a:t> Decreto Legislativo  2 febbraio 2006, n. 42</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12</a:t>
            </a:fld>
            <a:endParaRPr lang="it-IT"/>
          </a:p>
        </p:txBody>
      </p:sp>
      <p:sp>
        <p:nvSpPr>
          <p:cNvPr id="7" name="Rettangolo 6"/>
          <p:cNvSpPr/>
          <p:nvPr/>
        </p:nvSpPr>
        <p:spPr>
          <a:xfrm>
            <a:off x="351229" y="1810992"/>
            <a:ext cx="1560812" cy="646331"/>
          </a:xfrm>
          <a:prstGeom prst="rect">
            <a:avLst/>
          </a:prstGeom>
          <a:solidFill>
            <a:schemeClr val="accent1">
              <a:lumMod val="75000"/>
            </a:schemeClr>
          </a:solidFill>
        </p:spPr>
        <p:style>
          <a:lnRef idx="0">
            <a:schemeClr val="accent2"/>
          </a:lnRef>
          <a:fillRef idx="3">
            <a:schemeClr val="accent2"/>
          </a:fillRef>
          <a:effectRef idx="3">
            <a:schemeClr val="accent2"/>
          </a:effectRef>
          <a:fontRef idx="minor">
            <a:schemeClr val="lt1"/>
          </a:fontRef>
        </p:style>
        <p:txBody>
          <a:bodyPr wrap="none">
            <a:spAutoFit/>
          </a:bodyPr>
          <a:lstStyle/>
          <a:p>
            <a:pPr lvl="0"/>
            <a:r>
              <a:rPr lang="it-IT" dirty="0" smtClean="0"/>
              <a:t>TRATTAMENTI </a:t>
            </a:r>
          </a:p>
          <a:p>
            <a:pPr lvl="0"/>
            <a:r>
              <a:rPr lang="it-IT" dirty="0" smtClean="0"/>
              <a:t>CONSEGUIBILI</a:t>
            </a:r>
            <a:endParaRPr lang="it-IT" dirty="0"/>
          </a:p>
        </p:txBody>
      </p:sp>
      <p:sp>
        <p:nvSpPr>
          <p:cNvPr id="10" name="Rettangolo 9"/>
          <p:cNvSpPr/>
          <p:nvPr/>
        </p:nvSpPr>
        <p:spPr>
          <a:xfrm>
            <a:off x="351229" y="4372785"/>
            <a:ext cx="1441485" cy="369332"/>
          </a:xfrm>
          <a:prstGeom prst="rect">
            <a:avLst/>
          </a:prstGeom>
          <a:solidFill>
            <a:schemeClr val="accent1">
              <a:lumMod val="75000"/>
            </a:schemeClr>
          </a:solidFill>
        </p:spPr>
        <p:style>
          <a:lnRef idx="0">
            <a:schemeClr val="accent2"/>
          </a:lnRef>
          <a:fillRef idx="3">
            <a:schemeClr val="accent2"/>
          </a:fillRef>
          <a:effectRef idx="3">
            <a:schemeClr val="accent2"/>
          </a:effectRef>
          <a:fontRef idx="minor">
            <a:schemeClr val="lt1"/>
          </a:fontRef>
        </p:style>
        <p:txBody>
          <a:bodyPr wrap="none">
            <a:spAutoFit/>
          </a:bodyPr>
          <a:lstStyle/>
          <a:p>
            <a:pPr lvl="0"/>
            <a:r>
              <a:rPr lang="it-IT" dirty="0" smtClean="0"/>
              <a:t>DECORRENZE</a:t>
            </a:r>
            <a:endParaRPr lang="it-IT" dirty="0"/>
          </a:p>
        </p:txBody>
      </p:sp>
      <p:sp>
        <p:nvSpPr>
          <p:cNvPr id="11" name="object 6"/>
          <p:cNvSpPr/>
          <p:nvPr/>
        </p:nvSpPr>
        <p:spPr>
          <a:xfrm>
            <a:off x="2263004" y="1552013"/>
            <a:ext cx="5255045" cy="1299124"/>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marL="285750" indent="-285750">
              <a:buFont typeface="Wingdings" panose="05000000000000000000" pitchFamily="2" charset="2"/>
              <a:buChar char="ü"/>
            </a:pPr>
            <a:r>
              <a:rPr lang="it-IT" sz="1539" dirty="0">
                <a:solidFill>
                  <a:srgbClr val="3962BA"/>
                </a:solidFill>
              </a:rPr>
              <a:t>Pensione di anzianità </a:t>
            </a:r>
            <a:r>
              <a:rPr lang="it-IT" sz="1368" dirty="0">
                <a:solidFill>
                  <a:srgbClr val="3962BA"/>
                </a:solidFill>
              </a:rPr>
              <a:t>(40 anni anzianità contributiva)</a:t>
            </a:r>
          </a:p>
          <a:p>
            <a:pPr marL="285750" indent="-285750">
              <a:buFont typeface="Wingdings" panose="05000000000000000000" pitchFamily="2" charset="2"/>
              <a:buChar char="ü"/>
            </a:pPr>
            <a:r>
              <a:rPr lang="it-IT" sz="1539" dirty="0">
                <a:solidFill>
                  <a:srgbClr val="3962BA"/>
                </a:solidFill>
              </a:rPr>
              <a:t>Pensione di vecchiaia </a:t>
            </a:r>
            <a:r>
              <a:rPr lang="it-IT" sz="1368" dirty="0">
                <a:solidFill>
                  <a:srgbClr val="3962BA"/>
                </a:solidFill>
              </a:rPr>
              <a:t>(65 anni di età e 20 di anzianità contributiva)</a:t>
            </a:r>
          </a:p>
          <a:p>
            <a:pPr marL="171450" indent="-171450">
              <a:buFont typeface="Wingdings" panose="05000000000000000000" pitchFamily="2" charset="2"/>
              <a:buChar char="ü"/>
            </a:pPr>
            <a:endParaRPr lang="it-IT" sz="770" dirty="0">
              <a:solidFill>
                <a:srgbClr val="3962BA"/>
              </a:solidFill>
            </a:endParaRPr>
          </a:p>
          <a:p>
            <a:pPr marL="285750" indent="-285750">
              <a:buFont typeface="Wingdings" panose="05000000000000000000" pitchFamily="2" charset="2"/>
              <a:buChar char="ü"/>
            </a:pPr>
            <a:r>
              <a:rPr lang="it-IT" sz="1539" dirty="0">
                <a:solidFill>
                  <a:srgbClr val="3962BA"/>
                </a:solidFill>
              </a:rPr>
              <a:t>Pensione di inabilità</a:t>
            </a:r>
          </a:p>
          <a:p>
            <a:pPr marL="285750" indent="-285750">
              <a:buFont typeface="Wingdings" panose="05000000000000000000" pitchFamily="2" charset="2"/>
              <a:buChar char="ü"/>
            </a:pPr>
            <a:r>
              <a:rPr lang="it-IT" sz="1539" dirty="0">
                <a:solidFill>
                  <a:srgbClr val="3962BA"/>
                </a:solidFill>
              </a:rPr>
              <a:t>Pensione indiretta</a:t>
            </a:r>
            <a:endParaRPr sz="1539" dirty="0">
              <a:solidFill>
                <a:srgbClr val="3962BA"/>
              </a:solidFill>
            </a:endParaRPr>
          </a:p>
        </p:txBody>
      </p:sp>
      <p:sp>
        <p:nvSpPr>
          <p:cNvPr id="12" name="object 6"/>
          <p:cNvSpPr/>
          <p:nvPr/>
        </p:nvSpPr>
        <p:spPr>
          <a:xfrm>
            <a:off x="2273551" y="3284957"/>
            <a:ext cx="5394321" cy="2932162"/>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marL="285750" indent="-285750">
              <a:buFont typeface="Wingdings" panose="05000000000000000000" pitchFamily="2" charset="2"/>
              <a:buChar char="ü"/>
            </a:pPr>
            <a:r>
              <a:rPr lang="it-IT" sz="1539" dirty="0" smtClean="0">
                <a:solidFill>
                  <a:srgbClr val="3962BA"/>
                </a:solidFill>
              </a:rPr>
              <a:t>Pensione </a:t>
            </a:r>
            <a:r>
              <a:rPr lang="it-IT" sz="1539" dirty="0">
                <a:solidFill>
                  <a:srgbClr val="3962BA"/>
                </a:solidFill>
              </a:rPr>
              <a:t>di </a:t>
            </a:r>
            <a:r>
              <a:rPr lang="it-IT" sz="1539" dirty="0" smtClean="0">
                <a:solidFill>
                  <a:srgbClr val="3962BA"/>
                </a:solidFill>
              </a:rPr>
              <a:t>anzianità</a:t>
            </a:r>
          </a:p>
          <a:p>
            <a:r>
              <a:rPr lang="it-IT" sz="1197" dirty="0" smtClean="0">
                <a:solidFill>
                  <a:srgbClr val="3962BA"/>
                </a:solidFill>
              </a:rPr>
              <a:t>decorre </a:t>
            </a:r>
            <a:r>
              <a:rPr lang="it-IT" sz="1197" dirty="0">
                <a:solidFill>
                  <a:srgbClr val="3962BA"/>
                </a:solidFill>
              </a:rPr>
              <a:t>trascorsi 21 mesi </a:t>
            </a:r>
            <a:endParaRPr lang="it-IT" sz="1197" dirty="0" smtClean="0">
              <a:solidFill>
                <a:srgbClr val="3962BA"/>
              </a:solidFill>
            </a:endParaRPr>
          </a:p>
          <a:p>
            <a:r>
              <a:rPr lang="it-IT" sz="1197" dirty="0" smtClean="0">
                <a:solidFill>
                  <a:srgbClr val="3962BA"/>
                </a:solidFill>
              </a:rPr>
              <a:t>dal </a:t>
            </a:r>
            <a:r>
              <a:rPr lang="it-IT" sz="1197" dirty="0">
                <a:solidFill>
                  <a:srgbClr val="3962BA"/>
                </a:solidFill>
              </a:rPr>
              <a:t>perfezionamento dei requisiti</a:t>
            </a:r>
          </a:p>
          <a:p>
            <a:endParaRPr lang="it-IT" sz="1197" dirty="0">
              <a:solidFill>
                <a:srgbClr val="3962BA"/>
              </a:solidFill>
            </a:endParaRPr>
          </a:p>
          <a:p>
            <a:pPr marL="285750" indent="-285750">
              <a:buFont typeface="Wingdings" panose="05000000000000000000" pitchFamily="2" charset="2"/>
              <a:buChar char="ü"/>
            </a:pPr>
            <a:r>
              <a:rPr lang="it-IT" sz="1539" dirty="0" smtClean="0">
                <a:solidFill>
                  <a:srgbClr val="3962BA"/>
                </a:solidFill>
              </a:rPr>
              <a:t>Pensione </a:t>
            </a:r>
            <a:r>
              <a:rPr lang="it-IT" sz="1539" dirty="0">
                <a:solidFill>
                  <a:srgbClr val="3962BA"/>
                </a:solidFill>
              </a:rPr>
              <a:t>di vecchiaia</a:t>
            </a:r>
          </a:p>
          <a:p>
            <a:r>
              <a:rPr lang="it-IT" sz="1197" dirty="0">
                <a:solidFill>
                  <a:srgbClr val="3962BA"/>
                </a:solidFill>
              </a:rPr>
              <a:t>decorre trascorsi 18 mesi </a:t>
            </a:r>
            <a:endParaRPr lang="it-IT" sz="1197" dirty="0" smtClean="0">
              <a:solidFill>
                <a:srgbClr val="3962BA"/>
              </a:solidFill>
            </a:endParaRPr>
          </a:p>
          <a:p>
            <a:r>
              <a:rPr lang="it-IT" sz="1197" dirty="0" smtClean="0">
                <a:solidFill>
                  <a:srgbClr val="3962BA"/>
                </a:solidFill>
              </a:rPr>
              <a:t> </a:t>
            </a:r>
            <a:r>
              <a:rPr lang="it-IT" sz="1197" dirty="0">
                <a:solidFill>
                  <a:srgbClr val="3962BA"/>
                </a:solidFill>
              </a:rPr>
              <a:t>dal perfezionamento dei requisiti </a:t>
            </a:r>
          </a:p>
          <a:p>
            <a:pPr algn="ctr"/>
            <a:endParaRPr lang="it-IT" sz="1197" dirty="0">
              <a:solidFill>
                <a:srgbClr val="3962BA"/>
              </a:solidFill>
            </a:endParaRPr>
          </a:p>
          <a:p>
            <a:pPr marL="285750" indent="-285750">
              <a:buFont typeface="Wingdings" panose="05000000000000000000" pitchFamily="2" charset="2"/>
              <a:buChar char="ü"/>
            </a:pPr>
            <a:r>
              <a:rPr lang="it-IT" sz="1539" dirty="0" smtClean="0">
                <a:solidFill>
                  <a:srgbClr val="3962BA"/>
                </a:solidFill>
              </a:rPr>
              <a:t>Pensione </a:t>
            </a:r>
            <a:r>
              <a:rPr lang="it-IT" sz="1539" dirty="0">
                <a:solidFill>
                  <a:srgbClr val="3962BA"/>
                </a:solidFill>
              </a:rPr>
              <a:t>di inabilità</a:t>
            </a:r>
          </a:p>
          <a:p>
            <a:r>
              <a:rPr lang="it-IT" sz="1197" dirty="0">
                <a:solidFill>
                  <a:srgbClr val="3962BA"/>
                </a:solidFill>
              </a:rPr>
              <a:t>dal mese successivo alla presentazione della domanda</a:t>
            </a:r>
            <a:endParaRPr lang="it-IT" sz="1539" dirty="0">
              <a:solidFill>
                <a:srgbClr val="3962BA"/>
              </a:solidFill>
            </a:endParaRPr>
          </a:p>
          <a:p>
            <a:endParaRPr lang="it-IT" sz="1539" dirty="0">
              <a:solidFill>
                <a:srgbClr val="3962BA"/>
              </a:solidFill>
            </a:endParaRPr>
          </a:p>
          <a:p>
            <a:pPr marL="285750" indent="-285750">
              <a:buFont typeface="Wingdings" panose="05000000000000000000" pitchFamily="2" charset="2"/>
              <a:buChar char="ü"/>
            </a:pPr>
            <a:r>
              <a:rPr lang="it-IT" sz="1539" dirty="0" smtClean="0">
                <a:solidFill>
                  <a:srgbClr val="3962BA"/>
                </a:solidFill>
              </a:rPr>
              <a:t>Pensione </a:t>
            </a:r>
            <a:r>
              <a:rPr lang="it-IT" sz="1539" dirty="0">
                <a:solidFill>
                  <a:srgbClr val="3962BA"/>
                </a:solidFill>
              </a:rPr>
              <a:t>indiretta </a:t>
            </a:r>
          </a:p>
          <a:p>
            <a:r>
              <a:rPr lang="it-IT" sz="1197" dirty="0">
                <a:solidFill>
                  <a:srgbClr val="3962BA"/>
                </a:solidFill>
              </a:rPr>
              <a:t>dal mese successivo al verificarsi dell’evento</a:t>
            </a:r>
          </a:p>
          <a:p>
            <a:endParaRPr lang="it-IT" sz="1539" dirty="0">
              <a:solidFill>
                <a:srgbClr val="3962BA"/>
              </a:solidFill>
            </a:endParaRPr>
          </a:p>
          <a:p>
            <a:endParaRPr lang="it-IT" sz="1539" dirty="0">
              <a:solidFill>
                <a:srgbClr val="3962BA"/>
              </a:solidFill>
            </a:endParaRPr>
          </a:p>
          <a:p>
            <a:pPr algn="ctr"/>
            <a:endParaRPr lang="it-IT" sz="2052" dirty="0">
              <a:solidFill>
                <a:srgbClr val="3962BA"/>
              </a:solidFill>
            </a:endParaRPr>
          </a:p>
          <a:p>
            <a:pPr algn="ctr"/>
            <a:endParaRPr lang="it-IT" sz="2052" dirty="0">
              <a:solidFill>
                <a:srgbClr val="3962BA"/>
              </a:solidFill>
            </a:endParaRPr>
          </a:p>
        </p:txBody>
      </p:sp>
      <p:sp>
        <p:nvSpPr>
          <p:cNvPr id="13" name="object 15"/>
          <p:cNvSpPr/>
          <p:nvPr/>
        </p:nvSpPr>
        <p:spPr>
          <a:xfrm>
            <a:off x="5292080" y="3212976"/>
            <a:ext cx="3528392" cy="1279425"/>
          </a:xfrm>
          <a:prstGeom prst="rect">
            <a:avLst/>
          </a:prstGeom>
        </p:spPr>
        <p:style>
          <a:lnRef idx="2">
            <a:schemeClr val="accent2"/>
          </a:lnRef>
          <a:fillRef idx="1">
            <a:schemeClr val="lt1"/>
          </a:fillRef>
          <a:effectRef idx="0">
            <a:schemeClr val="accent2"/>
          </a:effectRef>
          <a:fontRef idx="minor">
            <a:schemeClr val="dk1"/>
          </a:fontRef>
        </p:style>
        <p:txBody>
          <a:bodyPr wrap="square" lIns="0" tIns="0" rIns="0" bIns="0" rtlCol="0" anchor="ctr"/>
          <a:lstStyle/>
          <a:p>
            <a:pPr algn="ctr"/>
            <a:r>
              <a:rPr lang="it-IT" sz="1368" b="1" dirty="0" smtClean="0">
                <a:solidFill>
                  <a:srgbClr val="3962BA"/>
                </a:solidFill>
              </a:rPr>
              <a:t>Dal </a:t>
            </a:r>
            <a:r>
              <a:rPr lang="it-IT" sz="1368" b="1" dirty="0">
                <a:solidFill>
                  <a:srgbClr val="3962BA"/>
                </a:solidFill>
              </a:rPr>
              <a:t>1° gennaio 2013 è stato introdotto  l’ulteriore requisito della speranza di vita  pari dal 2016 </a:t>
            </a:r>
            <a:r>
              <a:rPr lang="it-IT" sz="1368" b="1" dirty="0" smtClean="0">
                <a:solidFill>
                  <a:srgbClr val="3962BA"/>
                </a:solidFill>
              </a:rPr>
              <a:t> a </a:t>
            </a:r>
            <a:r>
              <a:rPr lang="it-IT" sz="1368" b="1" dirty="0">
                <a:solidFill>
                  <a:srgbClr val="3962BA"/>
                </a:solidFill>
              </a:rPr>
              <a:t>7 </a:t>
            </a:r>
            <a:r>
              <a:rPr lang="it-IT" sz="1368" b="1" dirty="0" smtClean="0">
                <a:solidFill>
                  <a:srgbClr val="3962BA"/>
                </a:solidFill>
              </a:rPr>
              <a:t>me</a:t>
            </a:r>
            <a:r>
              <a:rPr lang="it-IT" sz="1539" b="1" dirty="0" smtClean="0">
                <a:solidFill>
                  <a:srgbClr val="3962BA"/>
                </a:solidFill>
              </a:rPr>
              <a:t>si e </a:t>
            </a:r>
            <a:r>
              <a:rPr lang="it-IT" sz="1370" b="1" dirty="0" smtClean="0">
                <a:solidFill>
                  <a:srgbClr val="3962BA"/>
                </a:solidFill>
              </a:rPr>
              <a:t>nel biennio 2019-2020   12 mesi </a:t>
            </a:r>
            <a:endParaRPr lang="it-IT" sz="1370" b="1" dirty="0">
              <a:solidFill>
                <a:srgbClr val="3962BA"/>
              </a:solidFill>
            </a:endParaRPr>
          </a:p>
        </p:txBody>
      </p:sp>
      <p:cxnSp>
        <p:nvCxnSpPr>
          <p:cNvPr id="14" name="Connettore 2 13"/>
          <p:cNvCxnSpPr/>
          <p:nvPr/>
        </p:nvCxnSpPr>
        <p:spPr>
          <a:xfrm flipH="1" flipV="1">
            <a:off x="4311827" y="3284957"/>
            <a:ext cx="867364" cy="2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flipH="1" flipV="1">
            <a:off x="4226113" y="4372785"/>
            <a:ext cx="953078" cy="495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1473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132903"/>
            <a:ext cx="7884368" cy="902868"/>
          </a:xfrm>
        </p:spPr>
        <p:txBody>
          <a:bodyPr>
            <a:normAutofit fontScale="90000"/>
          </a:bodyPr>
          <a:lstStyle/>
          <a:p>
            <a:r>
              <a:rPr lang="it-IT" sz="2700" dirty="0">
                <a:solidFill>
                  <a:srgbClr val="3962BA"/>
                </a:solidFill>
              </a:rPr>
              <a:t>CUMULO GRATUITO PER I PROFESSIONISTI</a:t>
            </a:r>
            <a:br>
              <a:rPr lang="it-IT" sz="2700" dirty="0">
                <a:solidFill>
                  <a:srgbClr val="3962BA"/>
                </a:solidFill>
              </a:rPr>
            </a:br>
            <a:r>
              <a:rPr lang="it-IT" sz="2700" dirty="0">
                <a:solidFill>
                  <a:srgbClr val="3962BA"/>
                </a:solidFill>
              </a:rPr>
              <a:t>LEGGE 11.12.2016, N. 232</a:t>
            </a:r>
            <a:br>
              <a:rPr lang="it-IT" sz="2700" dirty="0">
                <a:solidFill>
                  <a:srgbClr val="3962BA"/>
                </a:solidFill>
              </a:rPr>
            </a:br>
            <a:r>
              <a:rPr lang="it-IT" sz="1800" dirty="0">
                <a:solidFill>
                  <a:srgbClr val="3962BA"/>
                </a:solidFill>
              </a:rPr>
              <a:t>(LEGGE DI BILANCIO 2017)</a:t>
            </a:r>
            <a:br>
              <a:rPr lang="it-IT" sz="1800" dirty="0">
                <a:solidFill>
                  <a:srgbClr val="3962BA"/>
                </a:solidFill>
              </a:rPr>
            </a:br>
            <a:endParaRPr lang="it-IT" sz="1800" dirty="0">
              <a:solidFill>
                <a:srgbClr val="3962BA"/>
              </a:solidFill>
            </a:endParaRP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13</a:t>
            </a:fld>
            <a:endParaRPr lang="it-IT"/>
          </a:p>
        </p:txBody>
      </p:sp>
      <p:sp>
        <p:nvSpPr>
          <p:cNvPr id="5" name="object 6"/>
          <p:cNvSpPr>
            <a:spLocks noGrp="1"/>
          </p:cNvSpPr>
          <p:nvPr>
            <p:ph idx="1"/>
          </p:nvPr>
        </p:nvSpPr>
        <p:spPr>
          <a:xfrm>
            <a:off x="776063" y="1607940"/>
            <a:ext cx="7704856" cy="848706"/>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normAutofit/>
          </a:bodyPr>
          <a:lstStyle/>
          <a:p>
            <a:pPr algn="just">
              <a:buFont typeface="Wingdings" panose="05000000000000000000" pitchFamily="2" charset="2"/>
              <a:buChar char="ü"/>
            </a:pPr>
            <a:r>
              <a:rPr lang="it-IT" sz="1700" spc="97" dirty="0" smtClean="0">
                <a:solidFill>
                  <a:srgbClr val="3962BA"/>
                </a:solidFill>
                <a:cs typeface="Calibri"/>
              </a:rPr>
              <a:t>Consente </a:t>
            </a:r>
            <a:r>
              <a:rPr lang="it-IT" sz="1700" dirty="0">
                <a:solidFill>
                  <a:srgbClr val="3962BA"/>
                </a:solidFill>
                <a:cs typeface="Calibri"/>
              </a:rPr>
              <a:t>di </a:t>
            </a:r>
            <a:r>
              <a:rPr lang="it-IT" sz="1700" u="sng" spc="-4" dirty="0">
                <a:solidFill>
                  <a:srgbClr val="3962BA"/>
                </a:solidFill>
                <a:cs typeface="Calibri"/>
              </a:rPr>
              <a:t>cumulare gratuitamente  </a:t>
            </a:r>
            <a:r>
              <a:rPr lang="it-IT" sz="1700" u="sng" dirty="0">
                <a:solidFill>
                  <a:srgbClr val="3962BA"/>
                </a:solidFill>
                <a:cs typeface="Calibri"/>
              </a:rPr>
              <a:t>i </a:t>
            </a:r>
            <a:r>
              <a:rPr lang="it-IT" sz="1700" u="sng" spc="-4" dirty="0">
                <a:solidFill>
                  <a:srgbClr val="3962BA"/>
                </a:solidFill>
                <a:cs typeface="Calibri"/>
              </a:rPr>
              <a:t>periodi </a:t>
            </a:r>
            <a:r>
              <a:rPr lang="it-IT" sz="1700" u="sng" spc="-17" dirty="0">
                <a:solidFill>
                  <a:srgbClr val="3962BA"/>
                </a:solidFill>
                <a:cs typeface="Calibri"/>
              </a:rPr>
              <a:t>contributivi </a:t>
            </a:r>
            <a:r>
              <a:rPr lang="it-IT" sz="1700" u="sng" spc="-4" dirty="0">
                <a:solidFill>
                  <a:srgbClr val="3962BA"/>
                </a:solidFill>
                <a:cs typeface="Calibri"/>
              </a:rPr>
              <a:t>non </a:t>
            </a:r>
            <a:r>
              <a:rPr lang="it-IT" sz="1700" u="sng" spc="-17" dirty="0">
                <a:solidFill>
                  <a:srgbClr val="3962BA"/>
                </a:solidFill>
                <a:cs typeface="Calibri"/>
              </a:rPr>
              <a:t>coincidenti</a:t>
            </a:r>
            <a:r>
              <a:rPr lang="it-IT" sz="1700" spc="-17" dirty="0">
                <a:solidFill>
                  <a:srgbClr val="3962BA"/>
                </a:solidFill>
                <a:cs typeface="Calibri"/>
              </a:rPr>
              <a:t> </a:t>
            </a:r>
            <a:r>
              <a:rPr lang="it-IT" sz="1700" spc="-21" dirty="0">
                <a:solidFill>
                  <a:srgbClr val="3962BA"/>
                </a:solidFill>
                <a:cs typeface="Calibri"/>
              </a:rPr>
              <a:t>posseduti </a:t>
            </a:r>
            <a:r>
              <a:rPr lang="it-IT" sz="1700" spc="-4" dirty="0">
                <a:solidFill>
                  <a:srgbClr val="3962BA"/>
                </a:solidFill>
                <a:cs typeface="Calibri"/>
              </a:rPr>
              <a:t>presso  diverse </a:t>
            </a:r>
            <a:r>
              <a:rPr lang="it-IT" sz="1700" spc="-26" dirty="0">
                <a:solidFill>
                  <a:srgbClr val="3962BA"/>
                </a:solidFill>
                <a:cs typeface="Calibri"/>
              </a:rPr>
              <a:t>gestioni </a:t>
            </a:r>
            <a:r>
              <a:rPr lang="it-IT" sz="1700" spc="-4" dirty="0">
                <a:solidFill>
                  <a:srgbClr val="3962BA"/>
                </a:solidFill>
                <a:cs typeface="Calibri"/>
              </a:rPr>
              <a:t>ai </a:t>
            </a:r>
            <a:r>
              <a:rPr lang="it-IT" sz="1700" dirty="0" err="1">
                <a:solidFill>
                  <a:srgbClr val="3962BA"/>
                </a:solidFill>
                <a:cs typeface="Calibri"/>
              </a:rPr>
              <a:t>ﬁni</a:t>
            </a:r>
            <a:r>
              <a:rPr lang="it-IT" sz="1700" dirty="0">
                <a:solidFill>
                  <a:srgbClr val="3962BA"/>
                </a:solidFill>
                <a:cs typeface="Calibri"/>
              </a:rPr>
              <a:t> </a:t>
            </a:r>
            <a:r>
              <a:rPr lang="it-IT" sz="1700" spc="43" dirty="0">
                <a:solidFill>
                  <a:srgbClr val="3962BA"/>
                </a:solidFill>
                <a:cs typeface="Calibri"/>
              </a:rPr>
              <a:t>dell’ottenimento </a:t>
            </a:r>
            <a:r>
              <a:rPr lang="it-IT" sz="1700" dirty="0">
                <a:solidFill>
                  <a:srgbClr val="3962BA"/>
                </a:solidFill>
                <a:cs typeface="Calibri"/>
              </a:rPr>
              <a:t>di </a:t>
            </a:r>
            <a:r>
              <a:rPr lang="it-IT" sz="1700" spc="-4" dirty="0">
                <a:solidFill>
                  <a:srgbClr val="3962BA"/>
                </a:solidFill>
                <a:cs typeface="Calibri"/>
              </a:rPr>
              <a:t>un’unica  prestazione </a:t>
            </a:r>
            <a:r>
              <a:rPr lang="it-IT" sz="1700" spc="-17" dirty="0">
                <a:solidFill>
                  <a:srgbClr val="3962BA"/>
                </a:solidFill>
                <a:cs typeface="Calibri"/>
              </a:rPr>
              <a:t>pensionistica</a:t>
            </a:r>
            <a:endParaRPr lang="it-IT" sz="1700" dirty="0">
              <a:solidFill>
                <a:srgbClr val="3962BA"/>
              </a:solidFill>
              <a:cs typeface="Calibri"/>
            </a:endParaRPr>
          </a:p>
          <a:p>
            <a:pPr marL="0" indent="0" algn="just">
              <a:buNone/>
            </a:pPr>
            <a:endParaRPr sz="1800" dirty="0">
              <a:solidFill>
                <a:srgbClr val="3962BA"/>
              </a:solidFill>
            </a:endParaRPr>
          </a:p>
        </p:txBody>
      </p:sp>
      <p:sp>
        <p:nvSpPr>
          <p:cNvPr id="9" name="object 6"/>
          <p:cNvSpPr txBox="1">
            <a:spLocks/>
          </p:cNvSpPr>
          <p:nvPr/>
        </p:nvSpPr>
        <p:spPr>
          <a:xfrm>
            <a:off x="776063" y="2626394"/>
            <a:ext cx="7704856" cy="3610918"/>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vert="horz" wrap="square" lIns="0" tIns="0" rIns="0" bIns="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ü"/>
            </a:pPr>
            <a:r>
              <a:rPr lang="it-IT" sz="1800" spc="97" dirty="0" smtClean="0">
                <a:solidFill>
                  <a:srgbClr val="3962BA"/>
                </a:solidFill>
                <a:cs typeface="Calibri"/>
              </a:rPr>
              <a:t>Il cumulo non può essere esercitato in forma parziale e deve coinvolgere tutte le gestioni.</a:t>
            </a:r>
          </a:p>
          <a:p>
            <a:pPr algn="just">
              <a:buFont typeface="Wingdings" panose="05000000000000000000" pitchFamily="2" charset="2"/>
              <a:buChar char="ü"/>
            </a:pPr>
            <a:endParaRPr lang="it-IT" sz="1800" spc="97" dirty="0" smtClean="0">
              <a:solidFill>
                <a:srgbClr val="3962BA"/>
              </a:solidFill>
              <a:cs typeface="Calibri"/>
            </a:endParaRPr>
          </a:p>
          <a:p>
            <a:pPr algn="just">
              <a:buFont typeface="Wingdings" panose="05000000000000000000" pitchFamily="2" charset="2"/>
              <a:buChar char="ü"/>
            </a:pPr>
            <a:r>
              <a:rPr lang="it-IT" sz="1800" dirty="0" smtClean="0">
                <a:solidFill>
                  <a:srgbClr val="3962BA"/>
                </a:solidFill>
              </a:rPr>
              <a:t>I </a:t>
            </a:r>
            <a:r>
              <a:rPr lang="it-IT" sz="1800" dirty="0">
                <a:solidFill>
                  <a:srgbClr val="3962BA"/>
                </a:solidFill>
              </a:rPr>
              <a:t>richiedenti </a:t>
            </a:r>
            <a:r>
              <a:rPr lang="it-IT" sz="1800" dirty="0" smtClean="0">
                <a:solidFill>
                  <a:srgbClr val="3962BA"/>
                </a:solidFill>
              </a:rPr>
              <a:t> non  devono </a:t>
            </a:r>
            <a:r>
              <a:rPr lang="it-IT" sz="1800" dirty="0">
                <a:solidFill>
                  <a:srgbClr val="3962BA"/>
                </a:solidFill>
              </a:rPr>
              <a:t>essere già titolari di un trattamento pensionistico ed i  periodi assicurativi non devono essere coincidenti nelle diverse </a:t>
            </a:r>
            <a:r>
              <a:rPr lang="it-IT" sz="1800" dirty="0" smtClean="0">
                <a:solidFill>
                  <a:srgbClr val="3962BA"/>
                </a:solidFill>
              </a:rPr>
              <a:t>gestioni.</a:t>
            </a:r>
          </a:p>
          <a:p>
            <a:pPr marL="285750" indent="-285750" algn="just">
              <a:buFont typeface="Wingdings" panose="05000000000000000000" pitchFamily="2" charset="2"/>
              <a:buChar char="ü"/>
            </a:pPr>
            <a:endParaRPr lang="it-IT" sz="1800" dirty="0" smtClean="0">
              <a:solidFill>
                <a:srgbClr val="3962BA"/>
              </a:solidFill>
            </a:endParaRPr>
          </a:p>
          <a:p>
            <a:pPr marL="285750" indent="-285750" algn="just">
              <a:buFont typeface="Wingdings" panose="05000000000000000000" pitchFamily="2" charset="2"/>
              <a:buChar char="ü"/>
            </a:pPr>
            <a:r>
              <a:rPr lang="it-IT" sz="1800" dirty="0" smtClean="0">
                <a:solidFill>
                  <a:srgbClr val="3962BA"/>
                </a:solidFill>
              </a:rPr>
              <a:t>E</a:t>
            </a:r>
            <a:r>
              <a:rPr lang="it-IT" sz="1800" dirty="0">
                <a:solidFill>
                  <a:srgbClr val="3962BA"/>
                </a:solidFill>
              </a:rPr>
              <a:t>’ possibile esercitare il cumulo anche se risultano perfezionati i requisiti minimi per il diritto al trattamento autonomo in una sola delle gestioni coinvolte</a:t>
            </a:r>
            <a:r>
              <a:rPr lang="it-IT" sz="1800" dirty="0" smtClean="0">
                <a:solidFill>
                  <a:srgbClr val="3962BA"/>
                </a:solidFill>
              </a:rPr>
              <a:t>.</a:t>
            </a:r>
          </a:p>
          <a:p>
            <a:pPr marL="285750" indent="-285750" algn="just">
              <a:buFont typeface="Wingdings" panose="05000000000000000000" pitchFamily="2" charset="2"/>
              <a:buChar char="ü"/>
            </a:pPr>
            <a:endParaRPr lang="it-IT" sz="1800" dirty="0" smtClean="0">
              <a:solidFill>
                <a:srgbClr val="3962BA"/>
              </a:solidFill>
            </a:endParaRPr>
          </a:p>
          <a:p>
            <a:pPr marL="285750" indent="-285750" algn="just">
              <a:buFont typeface="Wingdings" panose="05000000000000000000" pitchFamily="2" charset="2"/>
              <a:buChar char="ü"/>
            </a:pPr>
            <a:r>
              <a:rPr lang="it-IT" sz="1800" dirty="0">
                <a:solidFill>
                  <a:srgbClr val="3962BA"/>
                </a:solidFill>
              </a:rPr>
              <a:t>Ciascuna gestione determina il trattamento </a:t>
            </a:r>
            <a:r>
              <a:rPr lang="it-IT" sz="1800" i="1" dirty="0">
                <a:solidFill>
                  <a:srgbClr val="3962BA"/>
                </a:solidFill>
              </a:rPr>
              <a:t>pro quota </a:t>
            </a:r>
            <a:r>
              <a:rPr lang="it-IT" sz="1800" dirty="0">
                <a:solidFill>
                  <a:srgbClr val="3962BA"/>
                </a:solidFill>
              </a:rPr>
              <a:t>in rapporto ai rispettivi  periodi di </a:t>
            </a:r>
            <a:r>
              <a:rPr lang="it-IT" sz="1800" dirty="0" smtClean="0">
                <a:solidFill>
                  <a:srgbClr val="3962BA"/>
                </a:solidFill>
              </a:rPr>
              <a:t>iscrizione e </a:t>
            </a:r>
            <a:r>
              <a:rPr lang="it-IT" sz="1800" dirty="0">
                <a:solidFill>
                  <a:srgbClr val="3962BA"/>
                </a:solidFill>
              </a:rPr>
              <a:t>secondo </a:t>
            </a:r>
            <a:r>
              <a:rPr lang="it-IT" sz="1800" dirty="0" smtClean="0">
                <a:solidFill>
                  <a:srgbClr val="3962BA"/>
                </a:solidFill>
              </a:rPr>
              <a:t>le proprie </a:t>
            </a:r>
            <a:r>
              <a:rPr lang="it-IT" sz="1800" dirty="0">
                <a:solidFill>
                  <a:srgbClr val="3962BA"/>
                </a:solidFill>
              </a:rPr>
              <a:t>regole di </a:t>
            </a:r>
            <a:r>
              <a:rPr lang="it-IT" sz="1800" dirty="0" smtClean="0">
                <a:solidFill>
                  <a:srgbClr val="3962BA"/>
                </a:solidFill>
              </a:rPr>
              <a:t>calcolo.</a:t>
            </a:r>
            <a:r>
              <a:rPr lang="it-IT" sz="1800" b="1" spc="-13" dirty="0" smtClean="0">
                <a:solidFill>
                  <a:srgbClr val="3962BA"/>
                </a:solidFill>
                <a:cs typeface="Calibri"/>
              </a:rPr>
              <a:t> </a:t>
            </a:r>
            <a:endParaRPr lang="it-IT" sz="1800" b="1" spc="-13" dirty="0">
              <a:solidFill>
                <a:srgbClr val="3962BA"/>
              </a:solidFill>
              <a:cs typeface="Calibri"/>
            </a:endParaRPr>
          </a:p>
          <a:p>
            <a:pPr marL="285750" indent="-285750" algn="just">
              <a:buFont typeface="Wingdings" panose="05000000000000000000" pitchFamily="2" charset="2"/>
              <a:buChar char="ü"/>
            </a:pPr>
            <a:endParaRPr lang="it-IT" sz="1800" dirty="0" smtClean="0">
              <a:solidFill>
                <a:srgbClr val="3962BA"/>
              </a:solidFill>
            </a:endParaRPr>
          </a:p>
          <a:p>
            <a:pPr marL="285750" indent="-285750" algn="just">
              <a:buFont typeface="Wingdings" panose="05000000000000000000" pitchFamily="2" charset="2"/>
              <a:buChar char="ü"/>
            </a:pPr>
            <a:r>
              <a:rPr lang="it-IT" sz="1800" dirty="0" smtClean="0">
                <a:solidFill>
                  <a:srgbClr val="3962BA"/>
                </a:solidFill>
              </a:rPr>
              <a:t>l </a:t>
            </a:r>
            <a:r>
              <a:rPr lang="it-IT" sz="1800" dirty="0">
                <a:solidFill>
                  <a:srgbClr val="3962BA"/>
                </a:solidFill>
              </a:rPr>
              <a:t>pagamento delle prestazioni è effettuato dall’INPS, ancorché non coinvolto come gestione nel cumulo. </a:t>
            </a:r>
          </a:p>
          <a:p>
            <a:pPr marL="285750" indent="-285750" algn="just">
              <a:buFont typeface="Wingdings" panose="05000000000000000000" pitchFamily="2" charset="2"/>
              <a:buChar char="ü"/>
            </a:pPr>
            <a:endParaRPr lang="it-IT" sz="1800" dirty="0">
              <a:solidFill>
                <a:srgbClr val="3962BA"/>
              </a:solidFill>
            </a:endParaRPr>
          </a:p>
          <a:p>
            <a:pPr algn="just"/>
            <a:endParaRPr lang="it-IT" sz="1800" dirty="0">
              <a:solidFill>
                <a:srgbClr val="3962BA"/>
              </a:solidFill>
            </a:endParaRPr>
          </a:p>
          <a:p>
            <a:pPr algn="just"/>
            <a:endParaRPr lang="it-IT" sz="1800" dirty="0">
              <a:solidFill>
                <a:srgbClr val="3962BA"/>
              </a:solidFill>
            </a:endParaRPr>
          </a:p>
          <a:p>
            <a:pPr algn="just"/>
            <a:endParaRPr lang="it-IT" sz="1800" dirty="0">
              <a:solidFill>
                <a:srgbClr val="3962BA"/>
              </a:solidFill>
            </a:endParaRPr>
          </a:p>
          <a:p>
            <a:pPr algn="just">
              <a:buFont typeface="Wingdings" panose="05000000000000000000" pitchFamily="2" charset="2"/>
              <a:buChar char="ü"/>
            </a:pPr>
            <a:endParaRPr lang="it-IT" sz="1800" dirty="0" smtClean="0">
              <a:solidFill>
                <a:srgbClr val="3962BA"/>
              </a:solidFill>
              <a:cs typeface="Calibri"/>
            </a:endParaRPr>
          </a:p>
          <a:p>
            <a:pPr algn="just">
              <a:buFont typeface="Wingdings" panose="05000000000000000000" pitchFamily="2" charset="2"/>
              <a:buChar char="ü"/>
            </a:pPr>
            <a:endParaRPr lang="it-IT" sz="1800" dirty="0">
              <a:solidFill>
                <a:srgbClr val="3962BA"/>
              </a:solidFill>
            </a:endParaRPr>
          </a:p>
        </p:txBody>
      </p:sp>
      <p:sp>
        <p:nvSpPr>
          <p:cNvPr id="7" name="object 6"/>
          <p:cNvSpPr/>
          <p:nvPr/>
        </p:nvSpPr>
        <p:spPr>
          <a:xfrm flipV="1">
            <a:off x="827584" y="2626394"/>
            <a:ext cx="7704854" cy="1378669"/>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marL="285750" indent="-285750" algn="just">
              <a:buFont typeface="Wingdings" panose="05000000000000000000" pitchFamily="2" charset="2"/>
              <a:buChar char="ü"/>
            </a:pPr>
            <a:endParaRPr lang="it-IT" dirty="0">
              <a:solidFill>
                <a:srgbClr val="3962BA"/>
              </a:solidFill>
            </a:endParaRPr>
          </a:p>
          <a:p>
            <a:pPr marL="285750" indent="-285750" algn="just">
              <a:buFont typeface="Wingdings" panose="05000000000000000000" pitchFamily="2" charset="2"/>
              <a:buChar char="ü"/>
            </a:pPr>
            <a:endParaRPr lang="it-IT" dirty="0">
              <a:solidFill>
                <a:srgbClr val="3962BA"/>
              </a:solidFill>
            </a:endParaRPr>
          </a:p>
          <a:p>
            <a:pPr marL="285750" indent="-285750" algn="just">
              <a:buFont typeface="Wingdings" panose="05000000000000000000" pitchFamily="2" charset="2"/>
              <a:buChar char="ü"/>
            </a:pPr>
            <a:endParaRPr dirty="0">
              <a:solidFill>
                <a:srgbClr val="3962BA"/>
              </a:solidFill>
            </a:endParaRPr>
          </a:p>
        </p:txBody>
      </p:sp>
    </p:spTree>
    <p:extLst>
      <p:ext uri="{BB962C8B-B14F-4D97-AF65-F5344CB8AC3E}">
        <p14:creationId xmlns:p14="http://schemas.microsoft.com/office/powerpoint/2010/main" val="1934459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14</a:t>
            </a:fld>
            <a:endParaRPr lang="it-IT"/>
          </a:p>
        </p:txBody>
      </p:sp>
      <p:sp>
        <p:nvSpPr>
          <p:cNvPr id="5" name="Rettangolo 4"/>
          <p:cNvSpPr/>
          <p:nvPr/>
        </p:nvSpPr>
        <p:spPr>
          <a:xfrm>
            <a:off x="539552" y="2708920"/>
            <a:ext cx="2160240" cy="830997"/>
          </a:xfrm>
          <a:prstGeom prst="rect">
            <a:avLst/>
          </a:prstGeom>
          <a:solidFill>
            <a:schemeClr val="accent1">
              <a:lumMod val="75000"/>
            </a:schemeClr>
          </a:solidFill>
        </p:spPr>
        <p:style>
          <a:lnRef idx="0">
            <a:schemeClr val="accent2"/>
          </a:lnRef>
          <a:fillRef idx="3">
            <a:schemeClr val="accent2"/>
          </a:fillRef>
          <a:effectRef idx="3">
            <a:schemeClr val="accent2"/>
          </a:effectRef>
          <a:fontRef idx="minor">
            <a:schemeClr val="lt1"/>
          </a:fontRef>
        </p:style>
        <p:txBody>
          <a:bodyPr wrap="square">
            <a:spAutoFit/>
          </a:bodyPr>
          <a:lstStyle/>
          <a:p>
            <a:pPr lvl="0"/>
            <a:r>
              <a:rPr lang="it-IT" sz="2400" dirty="0" smtClean="0"/>
              <a:t>TRATTAMENTI </a:t>
            </a:r>
          </a:p>
          <a:p>
            <a:pPr lvl="0"/>
            <a:r>
              <a:rPr lang="it-IT" sz="2400" dirty="0" smtClean="0"/>
              <a:t>CONSEGUIBILI</a:t>
            </a:r>
            <a:endParaRPr lang="it-IT" sz="2400" dirty="0"/>
          </a:p>
        </p:txBody>
      </p:sp>
      <p:sp>
        <p:nvSpPr>
          <p:cNvPr id="6" name="Titolo 1"/>
          <p:cNvSpPr txBox="1">
            <a:spLocks/>
          </p:cNvSpPr>
          <p:nvPr/>
        </p:nvSpPr>
        <p:spPr>
          <a:xfrm>
            <a:off x="4039766" y="19878"/>
            <a:ext cx="5074012"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it-IT" sz="2000" dirty="0" smtClean="0">
                <a:solidFill>
                  <a:srgbClr val="3962BA"/>
                </a:solidFill>
              </a:rPr>
              <a:t>CUMULO</a:t>
            </a:r>
            <a:br>
              <a:rPr lang="it-IT" sz="2000" dirty="0" smtClean="0">
                <a:solidFill>
                  <a:srgbClr val="3962BA"/>
                </a:solidFill>
              </a:rPr>
            </a:br>
            <a:r>
              <a:rPr lang="it-IT" sz="2000" dirty="0" smtClean="0">
                <a:solidFill>
                  <a:srgbClr val="3962BA"/>
                </a:solidFill>
              </a:rPr>
              <a:t>LEGGE 11.12.2016, N. 232</a:t>
            </a:r>
            <a:br>
              <a:rPr lang="it-IT" sz="2000" dirty="0" smtClean="0">
                <a:solidFill>
                  <a:srgbClr val="3962BA"/>
                </a:solidFill>
              </a:rPr>
            </a:br>
            <a:r>
              <a:rPr lang="it-IT" sz="2000" dirty="0" smtClean="0">
                <a:solidFill>
                  <a:srgbClr val="3962BA"/>
                </a:solidFill>
              </a:rPr>
              <a:t>(LEGGE DI BILANCIO 2017)</a:t>
            </a:r>
            <a:endParaRPr lang="it-IT" sz="2000" dirty="0">
              <a:solidFill>
                <a:srgbClr val="3962BA"/>
              </a:solidFill>
            </a:endParaRPr>
          </a:p>
        </p:txBody>
      </p:sp>
      <p:sp>
        <p:nvSpPr>
          <p:cNvPr id="7" name="object 6"/>
          <p:cNvSpPr/>
          <p:nvPr/>
        </p:nvSpPr>
        <p:spPr>
          <a:xfrm>
            <a:off x="3390746" y="2034917"/>
            <a:ext cx="5778641" cy="1650087"/>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marL="342900" indent="-342900">
              <a:buFont typeface="Wingdings" panose="05000000000000000000" pitchFamily="2" charset="2"/>
              <a:buChar char="ü"/>
            </a:pPr>
            <a:r>
              <a:rPr lang="it-IT" sz="3600" dirty="0" smtClean="0">
                <a:solidFill>
                  <a:srgbClr val="3962BA"/>
                </a:solidFill>
              </a:rPr>
              <a:t>Pensione </a:t>
            </a:r>
            <a:r>
              <a:rPr lang="it-IT" sz="3600" dirty="0">
                <a:solidFill>
                  <a:srgbClr val="3962BA"/>
                </a:solidFill>
              </a:rPr>
              <a:t>di </a:t>
            </a:r>
            <a:r>
              <a:rPr lang="it-IT" sz="3600" dirty="0" smtClean="0">
                <a:solidFill>
                  <a:srgbClr val="3962BA"/>
                </a:solidFill>
              </a:rPr>
              <a:t>vecchiaia</a:t>
            </a:r>
            <a:endParaRPr lang="it-IT" sz="3600" dirty="0">
              <a:solidFill>
                <a:srgbClr val="3962BA"/>
              </a:solidFill>
            </a:endParaRPr>
          </a:p>
          <a:p>
            <a:pPr marL="342900" indent="-342900">
              <a:buFont typeface="Wingdings" panose="05000000000000000000" pitchFamily="2" charset="2"/>
              <a:buChar char="ü"/>
            </a:pPr>
            <a:r>
              <a:rPr lang="it-IT" sz="3600" dirty="0" smtClean="0">
                <a:solidFill>
                  <a:srgbClr val="3962BA"/>
                </a:solidFill>
              </a:rPr>
              <a:t>Pensione anticipata</a:t>
            </a:r>
          </a:p>
          <a:p>
            <a:pPr marL="342900" indent="-342900">
              <a:buFont typeface="Wingdings" panose="05000000000000000000" pitchFamily="2" charset="2"/>
              <a:buChar char="ü"/>
            </a:pPr>
            <a:r>
              <a:rPr lang="it-IT" sz="3600" dirty="0" smtClean="0">
                <a:solidFill>
                  <a:srgbClr val="3962BA"/>
                </a:solidFill>
              </a:rPr>
              <a:t>Pensione di inabilità</a:t>
            </a:r>
          </a:p>
          <a:p>
            <a:pPr marL="342900" indent="-342900">
              <a:buFont typeface="Wingdings" panose="05000000000000000000" pitchFamily="2" charset="2"/>
              <a:buChar char="ü"/>
            </a:pPr>
            <a:r>
              <a:rPr lang="it-IT" sz="3600" dirty="0" smtClean="0">
                <a:solidFill>
                  <a:srgbClr val="3962BA"/>
                </a:solidFill>
              </a:rPr>
              <a:t>Pensione indiretta</a:t>
            </a:r>
            <a:endParaRPr sz="3600" dirty="0">
              <a:solidFill>
                <a:srgbClr val="3962BA"/>
              </a:solidFill>
            </a:endParaRPr>
          </a:p>
        </p:txBody>
      </p:sp>
    </p:spTree>
    <p:extLst>
      <p:ext uri="{BB962C8B-B14F-4D97-AF65-F5344CB8AC3E}">
        <p14:creationId xmlns:p14="http://schemas.microsoft.com/office/powerpoint/2010/main" val="1436014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60EB15A-0681-4A7C-B0BD-203919FF9882}" type="slidenum">
              <a:rPr lang="it-IT" smtClean="0"/>
              <a:pPr/>
              <a:t>15</a:t>
            </a:fld>
            <a:endParaRPr lang="it-IT"/>
          </a:p>
        </p:txBody>
      </p:sp>
      <p:sp>
        <p:nvSpPr>
          <p:cNvPr id="5" name="Titolo 1"/>
          <p:cNvSpPr txBox="1">
            <a:spLocks/>
          </p:cNvSpPr>
          <p:nvPr/>
        </p:nvSpPr>
        <p:spPr>
          <a:xfrm>
            <a:off x="1691648" y="51488"/>
            <a:ext cx="7452352"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it-IT" sz="2400" dirty="0" smtClean="0">
                <a:solidFill>
                  <a:srgbClr val="3962BA"/>
                </a:solidFill>
              </a:rPr>
              <a:t>PENSIONE VECCHIAIA</a:t>
            </a:r>
            <a:br>
              <a:rPr lang="it-IT" sz="2400" dirty="0" smtClean="0">
                <a:solidFill>
                  <a:srgbClr val="3962BA"/>
                </a:solidFill>
              </a:rPr>
            </a:br>
            <a:endParaRPr lang="it-IT" sz="2400" dirty="0">
              <a:solidFill>
                <a:srgbClr val="3962BA"/>
              </a:solidFill>
            </a:endParaRPr>
          </a:p>
        </p:txBody>
      </p:sp>
      <p:sp>
        <p:nvSpPr>
          <p:cNvPr id="6" name="object 6"/>
          <p:cNvSpPr/>
          <p:nvPr/>
        </p:nvSpPr>
        <p:spPr>
          <a:xfrm>
            <a:off x="395536" y="1484784"/>
            <a:ext cx="8424936" cy="4176463"/>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algn="ctr"/>
            <a:r>
              <a:rPr lang="it-IT" b="1" dirty="0" smtClean="0">
                <a:solidFill>
                  <a:srgbClr val="3962BA"/>
                </a:solidFill>
              </a:rPr>
              <a:t>PRESTAZIONE </a:t>
            </a:r>
            <a:r>
              <a:rPr lang="it-IT" b="1" dirty="0">
                <a:solidFill>
                  <a:srgbClr val="3962BA"/>
                </a:solidFill>
              </a:rPr>
              <a:t>A FORMAZIONE PROGRESSIVA</a:t>
            </a:r>
          </a:p>
          <a:p>
            <a:pPr algn="ctr"/>
            <a:r>
              <a:rPr lang="it-IT" dirty="0">
                <a:solidFill>
                  <a:srgbClr val="3962BA"/>
                </a:solidFill>
              </a:rPr>
              <a:t>(Circolare Inps n. 140/2017</a:t>
            </a:r>
            <a:r>
              <a:rPr lang="it-IT" dirty="0" smtClean="0">
                <a:solidFill>
                  <a:srgbClr val="3962BA"/>
                </a:solidFill>
              </a:rPr>
              <a:t>)</a:t>
            </a:r>
          </a:p>
          <a:p>
            <a:pPr algn="ctr"/>
            <a:endParaRPr lang="it-IT" sz="900" dirty="0">
              <a:solidFill>
                <a:srgbClr val="3962BA"/>
              </a:solidFill>
            </a:endParaRPr>
          </a:p>
          <a:p>
            <a:pPr algn="just"/>
            <a:r>
              <a:rPr lang="it-IT" dirty="0" smtClean="0">
                <a:solidFill>
                  <a:srgbClr val="3962BA"/>
                </a:solidFill>
              </a:rPr>
              <a:t>La </a:t>
            </a:r>
            <a:r>
              <a:rPr lang="it-IT" b="1" dirty="0" smtClean="0">
                <a:solidFill>
                  <a:srgbClr val="3962BA"/>
                </a:solidFill>
              </a:rPr>
              <a:t>pensione di vecchiaia in cumulo </a:t>
            </a:r>
            <a:r>
              <a:rPr lang="it-IT" dirty="0" smtClean="0">
                <a:solidFill>
                  <a:srgbClr val="3962BA"/>
                </a:solidFill>
              </a:rPr>
              <a:t>è stata definita come </a:t>
            </a:r>
            <a:r>
              <a:rPr lang="it-IT" u="sng" dirty="0" smtClean="0">
                <a:solidFill>
                  <a:srgbClr val="3962BA"/>
                </a:solidFill>
              </a:rPr>
              <a:t>fattispecie a formazione progressiva</a:t>
            </a:r>
            <a:r>
              <a:rPr lang="it-IT" dirty="0" smtClean="0">
                <a:solidFill>
                  <a:srgbClr val="3962BA"/>
                </a:solidFill>
              </a:rPr>
              <a:t>  con un primo acconto  (o pro rata) liquidato dall’Inps al raggiungimento dei requisiti minimi (66 anni e 7 mesi fino al  2018 e 67 anni dal 2019  + 20 di contribuzione cumulata) e liquidazione successiva della quota maturata presso la Cassa in base alle specifiche norme regolamentari fino al momento del raggiungimento del requisito più elevato. </a:t>
            </a:r>
          </a:p>
          <a:p>
            <a:pPr algn="just"/>
            <a:endParaRPr lang="it-IT" dirty="0" smtClean="0">
              <a:solidFill>
                <a:srgbClr val="3962BA"/>
              </a:solidFill>
            </a:endParaRPr>
          </a:p>
          <a:p>
            <a:pPr lvl="0" algn="just">
              <a:defRPr/>
            </a:pPr>
            <a:r>
              <a:rPr lang="it-IT" b="1" dirty="0" smtClean="0">
                <a:solidFill>
                  <a:srgbClr val="3962BA"/>
                </a:solidFill>
              </a:rPr>
              <a:t>Con </a:t>
            </a:r>
            <a:r>
              <a:rPr lang="it-IT" b="1" dirty="0">
                <a:solidFill>
                  <a:srgbClr val="3962BA"/>
                </a:solidFill>
              </a:rPr>
              <a:t>delibera  n. 12/2017 adottata dal Comitato dei Delegati nella riunione del 22 novembre 2017 - </a:t>
            </a:r>
            <a:r>
              <a:rPr lang="it-IT" b="1" u="sng" dirty="0">
                <a:solidFill>
                  <a:srgbClr val="3962BA"/>
                </a:solidFill>
              </a:rPr>
              <a:t>approvata dai Ministeri Vigilanti in data 28/5/2018 </a:t>
            </a:r>
            <a:r>
              <a:rPr lang="it-IT" b="1" dirty="0">
                <a:solidFill>
                  <a:srgbClr val="3962BA"/>
                </a:solidFill>
              </a:rPr>
              <a:t>- è stata data applicazione  alla normativa sul cumulo in modo coordinato  con le disposizioni contenute nel Regolamento di previdenza</a:t>
            </a:r>
          </a:p>
          <a:p>
            <a:pPr algn="just"/>
            <a:endParaRPr lang="it-IT" dirty="0" smtClean="0">
              <a:solidFill>
                <a:srgbClr val="3962BA"/>
              </a:solidFill>
            </a:endParaRPr>
          </a:p>
          <a:p>
            <a:pPr lvl="0" algn="just"/>
            <a:r>
              <a:rPr lang="it-IT" dirty="0" smtClean="0">
                <a:solidFill>
                  <a:srgbClr val="3962BA"/>
                </a:solidFill>
              </a:rPr>
              <a:t> </a:t>
            </a:r>
          </a:p>
          <a:p>
            <a:endParaRPr lang="it-IT" dirty="0">
              <a:solidFill>
                <a:srgbClr val="3962BA"/>
              </a:solidFill>
            </a:endParaRPr>
          </a:p>
          <a:p>
            <a:endParaRPr lang="it-IT" dirty="0">
              <a:solidFill>
                <a:srgbClr val="3962BA"/>
              </a:solidFill>
            </a:endParaRPr>
          </a:p>
          <a:p>
            <a:pPr marL="357188"/>
            <a:endParaRPr lang="it-IT" b="1" dirty="0">
              <a:solidFill>
                <a:srgbClr val="3962BA"/>
              </a:solidFill>
            </a:endParaRPr>
          </a:p>
        </p:txBody>
      </p:sp>
    </p:spTree>
    <p:extLst>
      <p:ext uri="{BB962C8B-B14F-4D97-AF65-F5344CB8AC3E}">
        <p14:creationId xmlns:p14="http://schemas.microsoft.com/office/powerpoint/2010/main" val="207910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0EB15A-0681-4A7C-B0BD-203919FF9882}" type="slidenum">
              <a:rPr kumimoji="0" lang="it-IT" sz="1200" b="1"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it-IT" sz="1200" b="1" i="0" u="none" strike="noStrike" kern="1200" cap="none" spc="0" normalizeH="0" baseline="0" noProof="0">
              <a:ln>
                <a:noFill/>
              </a:ln>
              <a:solidFill>
                <a:prstClr val="white"/>
              </a:solidFill>
              <a:effectLst/>
              <a:uLnTx/>
              <a:uFillTx/>
              <a:latin typeface="Calibri"/>
              <a:ea typeface="+mn-ea"/>
              <a:cs typeface="+mn-cs"/>
            </a:endParaRPr>
          </a:p>
        </p:txBody>
      </p:sp>
      <p:sp>
        <p:nvSpPr>
          <p:cNvPr id="5" name="Titolo 1"/>
          <p:cNvSpPr>
            <a:spLocks noGrp="1"/>
          </p:cNvSpPr>
          <p:nvPr>
            <p:ph type="title"/>
          </p:nvPr>
        </p:nvSpPr>
        <p:spPr>
          <a:xfrm>
            <a:off x="1142976" y="0"/>
            <a:ext cx="3285008" cy="908720"/>
          </a:xfrm>
        </p:spPr>
        <p:txBody>
          <a:bodyPr>
            <a:noAutofit/>
          </a:bodyPr>
          <a:lstStyle/>
          <a:p>
            <a:pPr algn="l"/>
            <a:r>
              <a:rPr lang="it-IT" sz="2000" dirty="0" smtClean="0"/>
              <a:t/>
            </a:r>
            <a:br>
              <a:rPr lang="it-IT" sz="2000" dirty="0" smtClean="0"/>
            </a:br>
            <a:r>
              <a:rPr lang="it-IT" sz="2000" dirty="0" smtClean="0"/>
              <a:t>CUMULO</a:t>
            </a:r>
            <a:r>
              <a:rPr lang="it-IT" sz="2000" dirty="0"/>
              <a:t/>
            </a:r>
            <a:br>
              <a:rPr lang="it-IT" sz="2000" dirty="0"/>
            </a:br>
            <a:r>
              <a:rPr lang="it-IT" sz="2000" dirty="0"/>
              <a:t>LEGGE 11.12.2016, N. 232</a:t>
            </a:r>
            <a:br>
              <a:rPr lang="it-IT" sz="2000" dirty="0"/>
            </a:br>
            <a:r>
              <a:rPr lang="it-IT" sz="2000" dirty="0"/>
              <a:t>(LEGGE DI BILANCIO 2017)</a:t>
            </a:r>
            <a:r>
              <a:rPr lang="it-IT" sz="2000" dirty="0" smtClean="0"/>
              <a:t/>
            </a:r>
            <a:br>
              <a:rPr lang="it-IT" sz="2000" dirty="0" smtClean="0"/>
            </a:br>
            <a:endParaRPr lang="it-IT" sz="2000" dirty="0"/>
          </a:p>
        </p:txBody>
      </p:sp>
      <p:sp>
        <p:nvSpPr>
          <p:cNvPr id="6" name="Titolo 1"/>
          <p:cNvSpPr txBox="1">
            <a:spLocks/>
          </p:cNvSpPr>
          <p:nvPr/>
        </p:nvSpPr>
        <p:spPr>
          <a:xfrm>
            <a:off x="2555776" y="166327"/>
            <a:ext cx="6480720" cy="670385"/>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it-IT" sz="2800" b="0" i="0" u="none" strike="noStrike" kern="1200" cap="none" spc="0" normalizeH="0" baseline="0" noProof="0" dirty="0" smtClean="0">
                <a:ln>
                  <a:noFill/>
                </a:ln>
                <a:solidFill>
                  <a:srgbClr val="3962BA"/>
                </a:solidFill>
                <a:effectLst/>
                <a:uLnTx/>
                <a:uFillTx/>
                <a:latin typeface="Calibri"/>
                <a:ea typeface="+mj-ea"/>
                <a:cs typeface="+mj-cs"/>
              </a:rPr>
              <a:t>PENSIONE VECCHIAIA </a:t>
            </a:r>
          </a:p>
          <a:p>
            <a:pPr marL="0" marR="0" lvl="0" indent="0" defTabSz="914400" rtl="0" eaLnBrk="1" fontAlgn="auto" latinLnBrk="0" hangingPunct="1">
              <a:lnSpc>
                <a:spcPct val="100000"/>
              </a:lnSpc>
              <a:spcBef>
                <a:spcPct val="0"/>
              </a:spcBef>
              <a:spcAft>
                <a:spcPts val="0"/>
              </a:spcAft>
              <a:buClrTx/>
              <a:buSzTx/>
              <a:buFontTx/>
              <a:buNone/>
              <a:tabLst/>
              <a:defRPr/>
            </a:pPr>
            <a:r>
              <a:rPr kumimoji="0" lang="it-IT" sz="2400" b="0" i="0" u="none" strike="noStrike" kern="1200" cap="none" spc="0" normalizeH="0" baseline="0" noProof="0" dirty="0" smtClean="0">
                <a:ln>
                  <a:noFill/>
                </a:ln>
                <a:solidFill>
                  <a:srgbClr val="3962BA"/>
                </a:solidFill>
                <a:effectLst/>
                <a:uLnTx/>
                <a:uFillTx/>
                <a:latin typeface="Calibri"/>
                <a:ea typeface="+mj-ea"/>
                <a:cs typeface="+mj-cs"/>
              </a:rPr>
              <a:t>REQUISITI E CALCOLO</a:t>
            </a:r>
            <a:endParaRPr kumimoji="0" lang="it-IT" sz="2400" b="0" i="0" u="none" strike="noStrike" kern="1200" cap="none" spc="0" normalizeH="0" baseline="0" noProof="0" dirty="0">
              <a:ln>
                <a:noFill/>
              </a:ln>
              <a:solidFill>
                <a:srgbClr val="3962BA"/>
              </a:solidFill>
              <a:effectLst/>
              <a:uLnTx/>
              <a:uFillTx/>
              <a:latin typeface="Calibri"/>
              <a:ea typeface="+mj-ea"/>
              <a:cs typeface="+mj-cs"/>
            </a:endParaRPr>
          </a:p>
        </p:txBody>
      </p:sp>
      <p:sp>
        <p:nvSpPr>
          <p:cNvPr id="9" name="object 6"/>
          <p:cNvSpPr/>
          <p:nvPr/>
        </p:nvSpPr>
        <p:spPr>
          <a:xfrm>
            <a:off x="395536" y="1601218"/>
            <a:ext cx="8291264" cy="4104456"/>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marL="285750" indent="-285750" algn="just">
              <a:buFont typeface="Wingdings" panose="05000000000000000000" pitchFamily="2" charset="2"/>
              <a:buChar char="ü"/>
              <a:defRPr/>
            </a:pPr>
            <a:r>
              <a:rPr kumimoji="0" lang="it-IT" sz="1800" i="0" u="none" strike="noStrike" kern="1200" cap="none" spc="0" normalizeH="0" baseline="0" noProof="0" dirty="0" smtClean="0">
                <a:ln>
                  <a:noFill/>
                </a:ln>
                <a:solidFill>
                  <a:srgbClr val="3962BA"/>
                </a:solidFill>
                <a:effectLst/>
                <a:uLnTx/>
                <a:uFillTx/>
                <a:latin typeface="Calibri"/>
              </a:rPr>
              <a:t>I requisiti fissati dalla Cassa</a:t>
            </a:r>
            <a:r>
              <a:rPr kumimoji="0" lang="it-IT" sz="1800" i="0" u="none" strike="noStrike" kern="1200" cap="none" spc="0" normalizeH="0" noProof="0" dirty="0" smtClean="0">
                <a:ln>
                  <a:noFill/>
                </a:ln>
                <a:solidFill>
                  <a:srgbClr val="3962BA"/>
                </a:solidFill>
                <a:effectLst/>
                <a:uLnTx/>
                <a:uFillTx/>
                <a:latin typeface="Calibri"/>
              </a:rPr>
              <a:t> per la quota di propria competenza sono</a:t>
            </a:r>
            <a:r>
              <a:rPr kumimoji="0" lang="it-IT" sz="1800" i="0" u="none" strike="noStrike" kern="1200" cap="none" spc="0" normalizeH="0" baseline="0" noProof="0" dirty="0" smtClean="0">
                <a:ln>
                  <a:noFill/>
                </a:ln>
                <a:solidFill>
                  <a:srgbClr val="3962BA"/>
                </a:solidFill>
                <a:effectLst/>
                <a:uLnTx/>
                <a:uFillTx/>
                <a:latin typeface="Calibri"/>
              </a:rPr>
              <a:t> </a:t>
            </a:r>
            <a:r>
              <a:rPr kumimoji="0" lang="it-IT" sz="1800" i="0" u="sng" strike="noStrike" kern="1200" cap="none" spc="0" normalizeH="0" baseline="0" noProof="0" dirty="0" smtClean="0">
                <a:ln>
                  <a:noFill/>
                </a:ln>
                <a:solidFill>
                  <a:srgbClr val="3962BA"/>
                </a:solidFill>
                <a:effectLst/>
                <a:uLnTx/>
                <a:uFillTx/>
                <a:latin typeface="Calibri"/>
              </a:rPr>
              <a:t>70 anni di età e 35 anni di anzianità contributiva cumulata.</a:t>
            </a:r>
          </a:p>
          <a:p>
            <a:pPr marL="285750" indent="-285750" algn="just">
              <a:buFont typeface="Wingdings" panose="05000000000000000000" pitchFamily="2" charset="2"/>
              <a:buChar char="ü"/>
              <a:defRPr/>
            </a:pPr>
            <a:endParaRPr kumimoji="0" lang="it-IT" sz="1800" i="0" u="none" strike="noStrike" kern="1200" cap="none" spc="0" normalizeH="0" baseline="0" noProof="0" dirty="0" smtClean="0">
              <a:ln>
                <a:noFill/>
              </a:ln>
              <a:solidFill>
                <a:srgbClr val="3962BA"/>
              </a:solidFill>
              <a:effectLst/>
              <a:uLnTx/>
              <a:uFillTx/>
              <a:latin typeface="Calibri"/>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it-IT" sz="1800" i="0" u="none" strike="noStrike" kern="1200" cap="none" spc="0" normalizeH="0" baseline="0" noProof="0" dirty="0" smtClean="0">
                <a:ln>
                  <a:noFill/>
                </a:ln>
                <a:solidFill>
                  <a:srgbClr val="3962BA"/>
                </a:solidFill>
                <a:effectLst/>
                <a:uLnTx/>
                <a:uFillTx/>
                <a:latin typeface="Calibri"/>
              </a:rPr>
              <a:t>La quota di pensione in cumulo  è calcolata secondo il metodo reddituale di cui all’art. 2 reg. </a:t>
            </a:r>
            <a:r>
              <a:rPr kumimoji="0" lang="it-IT" sz="1800" i="0" u="none" strike="noStrike" kern="1200" cap="none" spc="0" normalizeH="0" baseline="0" noProof="0" dirty="0" err="1" smtClean="0">
                <a:ln>
                  <a:noFill/>
                </a:ln>
                <a:solidFill>
                  <a:srgbClr val="3962BA"/>
                </a:solidFill>
                <a:effectLst/>
                <a:uLnTx/>
                <a:uFillTx/>
                <a:latin typeface="Calibri"/>
              </a:rPr>
              <a:t>prev</a:t>
            </a:r>
            <a:r>
              <a:rPr kumimoji="0" lang="it-IT" sz="1800" i="0" u="none" strike="noStrike" kern="1200" cap="none" spc="0" normalizeH="0" baseline="0" noProof="0" dirty="0" smtClean="0">
                <a:ln>
                  <a:noFill/>
                </a:ln>
                <a:solidFill>
                  <a:srgbClr val="3962BA"/>
                </a:solidFill>
                <a:effectLst/>
                <a:uLnTx/>
                <a:uFillTx/>
                <a:latin typeface="Calibri"/>
              </a:rPr>
              <a:t>. nell’ipotesi  in cui  l'interessato abbia maturato 35 anni di regolare contribuzione interamente nel  regime previdenziale della Cassa.</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it-IT" sz="1800" i="0" u="none" strike="noStrike" kern="1200" cap="none" spc="0" normalizeH="0" baseline="0" noProof="0" dirty="0" smtClean="0">
              <a:ln>
                <a:noFill/>
              </a:ln>
              <a:solidFill>
                <a:srgbClr val="3962BA"/>
              </a:solidFill>
              <a:effectLst/>
              <a:uLnTx/>
              <a:uFillTx/>
              <a:latin typeface="Calibri"/>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it-IT" sz="1800" i="0" u="none" strike="noStrike" kern="1200" cap="none" spc="0" normalizeH="0" baseline="0" noProof="0" dirty="0" smtClean="0">
                <a:ln>
                  <a:noFill/>
                </a:ln>
                <a:solidFill>
                  <a:srgbClr val="3962BA"/>
                </a:solidFill>
                <a:effectLst/>
                <a:uLnTx/>
                <a:uFillTx/>
                <a:latin typeface="Calibri"/>
              </a:rPr>
              <a:t> La quota  di pensione in cumulo è calcolata secondo il metodo contributivo  di cui all’art. 33 reg. </a:t>
            </a:r>
            <a:r>
              <a:rPr kumimoji="0" lang="it-IT" sz="1800" i="0" u="none" strike="noStrike" kern="1200" cap="none" spc="0" normalizeH="0" baseline="0" noProof="0" dirty="0" err="1" smtClean="0">
                <a:ln>
                  <a:noFill/>
                </a:ln>
                <a:solidFill>
                  <a:srgbClr val="3962BA"/>
                </a:solidFill>
                <a:effectLst/>
                <a:uLnTx/>
                <a:uFillTx/>
                <a:latin typeface="Calibri"/>
              </a:rPr>
              <a:t>prev</a:t>
            </a:r>
            <a:r>
              <a:rPr kumimoji="0" lang="it-IT" sz="1800" i="0" u="none" strike="noStrike" kern="1200" cap="none" spc="0" normalizeH="0" baseline="0" noProof="0" dirty="0" smtClean="0">
                <a:ln>
                  <a:noFill/>
                </a:ln>
                <a:solidFill>
                  <a:srgbClr val="3962BA"/>
                </a:solidFill>
                <a:effectLst/>
                <a:uLnTx/>
                <a:uFillTx/>
                <a:latin typeface="Calibri"/>
              </a:rPr>
              <a:t>. nell’ipotesi in cui l’interessato abbia maturato meno di 35 anni di contribuzione regolare nel regime previden</a:t>
            </a:r>
            <a:r>
              <a:rPr kumimoji="0" lang="it-IT" sz="1800" i="0" u="none" strike="noStrike" kern="1200" cap="none" spc="0" normalizeH="0" baseline="0" noProof="0" dirty="0">
                <a:ln>
                  <a:noFill/>
                </a:ln>
                <a:solidFill>
                  <a:srgbClr val="3962BA"/>
                </a:solidFill>
                <a:effectLst/>
                <a:uLnTx/>
                <a:uFillTx/>
                <a:latin typeface="Calibri"/>
              </a:rPr>
              <a:t>z</a:t>
            </a:r>
            <a:r>
              <a:rPr kumimoji="0" lang="it-IT" sz="1800" i="0" u="none" strike="noStrike" kern="1200" cap="none" spc="0" normalizeH="0" baseline="0" noProof="0" dirty="0" smtClean="0">
                <a:ln>
                  <a:noFill/>
                </a:ln>
                <a:solidFill>
                  <a:srgbClr val="3962BA"/>
                </a:solidFill>
                <a:effectLst/>
                <a:uLnTx/>
                <a:uFillTx/>
                <a:latin typeface="Calibri"/>
              </a:rPr>
              <a:t>iale della Cassa.</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it-IT" dirty="0">
              <a:solidFill>
                <a:srgbClr val="3962BA"/>
              </a:solidFill>
              <a:latin typeface="Calibri"/>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it-IT" sz="1800" i="0" u="none" strike="noStrike" kern="1200" cap="none" spc="0" normalizeH="0" baseline="0" noProof="0" dirty="0" smtClean="0">
                <a:ln>
                  <a:noFill/>
                </a:ln>
                <a:solidFill>
                  <a:srgbClr val="3962BA"/>
                </a:solidFill>
                <a:effectLst/>
                <a:uLnTx/>
                <a:uFillTx/>
                <a:latin typeface="Calibri"/>
              </a:rPr>
              <a:t>La decorrenza del trattamento si àncora al perfezionamento dei requisiti ovvero l’interessato può chiedere</a:t>
            </a:r>
            <a:r>
              <a:rPr kumimoji="0" lang="it-IT" sz="1800" i="0" u="none" strike="noStrike" kern="1200" cap="none" spc="0" normalizeH="0" noProof="0" dirty="0" smtClean="0">
                <a:ln>
                  <a:noFill/>
                </a:ln>
                <a:solidFill>
                  <a:srgbClr val="3962BA"/>
                </a:solidFill>
                <a:effectLst/>
                <a:uLnTx/>
                <a:uFillTx/>
                <a:latin typeface="Calibri"/>
              </a:rPr>
              <a:t> che si  </a:t>
            </a:r>
            <a:r>
              <a:rPr kumimoji="0" lang="it-IT" sz="1800" i="0" u="none" strike="noStrike" kern="1200" cap="none" spc="0" normalizeH="0" noProof="0" dirty="0" err="1" smtClean="0">
                <a:ln>
                  <a:noFill/>
                </a:ln>
                <a:solidFill>
                  <a:srgbClr val="3962BA"/>
                </a:solidFill>
                <a:effectLst/>
                <a:uLnTx/>
                <a:uFillTx/>
                <a:latin typeface="Calibri"/>
              </a:rPr>
              <a:t>àncori</a:t>
            </a:r>
            <a:r>
              <a:rPr kumimoji="0" lang="it-IT" sz="1800" i="0" u="none" strike="noStrike" kern="1200" cap="none" spc="0" normalizeH="0" noProof="0" dirty="0" smtClean="0">
                <a:ln>
                  <a:noFill/>
                </a:ln>
                <a:solidFill>
                  <a:srgbClr val="3962BA"/>
                </a:solidFill>
                <a:effectLst/>
                <a:uLnTx/>
                <a:uFillTx/>
                <a:latin typeface="Calibri"/>
              </a:rPr>
              <a:t>  alla domanda se già perfezionati i requisiti.</a:t>
            </a:r>
            <a:endParaRPr kumimoji="0" lang="it-IT" sz="1800" i="0" u="none" strike="noStrike" kern="1200" cap="none" spc="0" normalizeH="0" baseline="0" noProof="0" dirty="0">
              <a:ln>
                <a:noFill/>
              </a:ln>
              <a:solidFill>
                <a:srgbClr val="3962BA"/>
              </a:solidFill>
              <a:effectLst/>
              <a:uLnTx/>
              <a:uFillTx/>
              <a:latin typeface="Calibri"/>
            </a:endParaRPr>
          </a:p>
        </p:txBody>
      </p:sp>
    </p:spTree>
    <p:extLst>
      <p:ext uri="{BB962C8B-B14F-4D97-AF65-F5344CB8AC3E}">
        <p14:creationId xmlns:p14="http://schemas.microsoft.com/office/powerpoint/2010/main" val="3152935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60EB15A-0681-4A7C-B0BD-203919FF9882}" type="slidenum">
              <a:rPr lang="it-IT" smtClean="0"/>
              <a:pPr/>
              <a:t>17</a:t>
            </a:fld>
            <a:endParaRPr lang="it-IT"/>
          </a:p>
        </p:txBody>
      </p:sp>
      <p:sp>
        <p:nvSpPr>
          <p:cNvPr id="5" name="Titolo 1"/>
          <p:cNvSpPr txBox="1">
            <a:spLocks/>
          </p:cNvSpPr>
          <p:nvPr/>
        </p:nvSpPr>
        <p:spPr>
          <a:xfrm>
            <a:off x="1201004" y="-3577"/>
            <a:ext cx="3861674"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pPr algn="l"/>
            <a:r>
              <a:rPr lang="it-IT" sz="2000" dirty="0" smtClean="0"/>
              <a:t>CUMULO</a:t>
            </a:r>
            <a:br>
              <a:rPr lang="it-IT" sz="2000" dirty="0" smtClean="0"/>
            </a:br>
            <a:r>
              <a:rPr lang="it-IT" sz="2000" dirty="0" smtClean="0"/>
              <a:t>LEGGE 11.12.2016, N. 232</a:t>
            </a:r>
            <a:br>
              <a:rPr lang="it-IT" sz="2000" dirty="0" smtClean="0"/>
            </a:br>
            <a:r>
              <a:rPr lang="it-IT" sz="2000" dirty="0" smtClean="0"/>
              <a:t>(LEGGE DI BILANCIO 2017)</a:t>
            </a:r>
            <a:endParaRPr lang="it-IT" sz="2000" dirty="0"/>
          </a:p>
        </p:txBody>
      </p:sp>
      <p:sp>
        <p:nvSpPr>
          <p:cNvPr id="9" name="object 13"/>
          <p:cNvSpPr txBox="1"/>
          <p:nvPr/>
        </p:nvSpPr>
        <p:spPr>
          <a:xfrm>
            <a:off x="899593" y="1932999"/>
            <a:ext cx="2232248" cy="1089913"/>
          </a:xfrm>
          <a:prstGeom prst="rect">
            <a:avLst/>
          </a:prstGeom>
        </p:spPr>
        <p:txBody>
          <a:bodyPr vert="horz" wrap="square" lIns="0" tIns="52069" rIns="0" bIns="0" rtlCol="0">
            <a:spAutoFit/>
          </a:bodyPr>
          <a:lstStyle/>
          <a:p>
            <a:pPr marL="15240" marR="6350" algn="ctr">
              <a:lnSpc>
                <a:spcPct val="89100"/>
              </a:lnSpc>
              <a:spcBef>
                <a:spcPts val="409"/>
              </a:spcBef>
            </a:pPr>
            <a:r>
              <a:rPr sz="2400" b="1" spc="-5" dirty="0" smtClean="0">
                <a:solidFill>
                  <a:srgbClr val="FFFFFF"/>
                </a:solidFill>
                <a:latin typeface="Calibri"/>
                <a:cs typeface="Calibri"/>
              </a:rPr>
              <a:t>TRATTAMENTI</a:t>
            </a:r>
            <a:r>
              <a:rPr lang="it-IT" sz="2400" b="1" spc="-5" dirty="0" smtClean="0">
                <a:solidFill>
                  <a:srgbClr val="FFFFFF"/>
                </a:solidFill>
                <a:latin typeface="Calibri"/>
                <a:cs typeface="Calibri"/>
              </a:rPr>
              <a:t> CONSEGUIBILI</a:t>
            </a:r>
          </a:p>
          <a:p>
            <a:pPr marL="15240" marR="6350" algn="ctr">
              <a:lnSpc>
                <a:spcPct val="89100"/>
              </a:lnSpc>
              <a:spcBef>
                <a:spcPts val="409"/>
              </a:spcBef>
            </a:pPr>
            <a:endParaRPr sz="2400" dirty="0">
              <a:latin typeface="Calibri"/>
              <a:cs typeface="Calibri"/>
            </a:endParaRPr>
          </a:p>
        </p:txBody>
      </p:sp>
      <p:sp>
        <p:nvSpPr>
          <p:cNvPr id="11" name="object 13"/>
          <p:cNvSpPr txBox="1"/>
          <p:nvPr/>
        </p:nvSpPr>
        <p:spPr>
          <a:xfrm>
            <a:off x="971600" y="4284971"/>
            <a:ext cx="2160241" cy="761233"/>
          </a:xfrm>
          <a:prstGeom prst="rect">
            <a:avLst/>
          </a:prstGeom>
        </p:spPr>
        <p:txBody>
          <a:bodyPr vert="horz" wrap="square" lIns="0" tIns="52069" rIns="0" bIns="0" rtlCol="0">
            <a:spAutoFit/>
          </a:bodyPr>
          <a:lstStyle/>
          <a:p>
            <a:pPr marL="15240" marR="6350" algn="ctr">
              <a:lnSpc>
                <a:spcPct val="89100"/>
              </a:lnSpc>
              <a:spcBef>
                <a:spcPts val="409"/>
              </a:spcBef>
            </a:pPr>
            <a:r>
              <a:rPr lang="it-IT" sz="2400" b="1" spc="-5" dirty="0" smtClean="0">
                <a:solidFill>
                  <a:srgbClr val="FFFFFF"/>
                </a:solidFill>
                <a:latin typeface="Calibri"/>
                <a:cs typeface="Calibri"/>
              </a:rPr>
              <a:t>DECORRENZE</a:t>
            </a:r>
          </a:p>
          <a:p>
            <a:pPr marL="15240" marR="6350" algn="ctr">
              <a:lnSpc>
                <a:spcPct val="89100"/>
              </a:lnSpc>
              <a:spcBef>
                <a:spcPts val="409"/>
              </a:spcBef>
            </a:pPr>
            <a:endParaRPr sz="2400" dirty="0">
              <a:latin typeface="Calibri"/>
              <a:cs typeface="Calibri"/>
            </a:endParaRPr>
          </a:p>
        </p:txBody>
      </p:sp>
      <p:sp>
        <p:nvSpPr>
          <p:cNvPr id="12" name="object 6"/>
          <p:cNvSpPr/>
          <p:nvPr/>
        </p:nvSpPr>
        <p:spPr>
          <a:xfrm>
            <a:off x="539552" y="980728"/>
            <a:ext cx="8280919" cy="5184576"/>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endParaRPr lang="it-IT" sz="800" dirty="0">
              <a:solidFill>
                <a:srgbClr val="3962BA"/>
              </a:solidFill>
            </a:endParaRPr>
          </a:p>
          <a:p>
            <a:pPr marL="342900" indent="-342900">
              <a:buFont typeface="Wingdings" panose="05000000000000000000" pitchFamily="2" charset="2"/>
              <a:buChar char="ü"/>
            </a:pPr>
            <a:r>
              <a:rPr lang="it-IT" sz="2000" dirty="0" smtClean="0">
                <a:solidFill>
                  <a:srgbClr val="3962BA"/>
                </a:solidFill>
              </a:rPr>
              <a:t>I requisiti sono quelli previsti dall’art</a:t>
            </a:r>
            <a:r>
              <a:rPr lang="it-IT" sz="2000" dirty="0">
                <a:solidFill>
                  <a:srgbClr val="3962BA"/>
                </a:solidFill>
              </a:rPr>
              <a:t>. 24, c. 10, D.L. </a:t>
            </a:r>
            <a:r>
              <a:rPr lang="it-IT" sz="2000" dirty="0" smtClean="0">
                <a:solidFill>
                  <a:srgbClr val="3962BA"/>
                </a:solidFill>
              </a:rPr>
              <a:t>201/2011: </a:t>
            </a:r>
          </a:p>
          <a:p>
            <a:pPr marL="342900" indent="-342900">
              <a:buFont typeface="Wingdings" panose="05000000000000000000" pitchFamily="2" charset="2"/>
              <a:buChar char="ü"/>
            </a:pPr>
            <a:endParaRPr lang="it-IT" sz="1600" dirty="0" smtClean="0">
              <a:solidFill>
                <a:srgbClr val="3962BA"/>
              </a:solidFill>
            </a:endParaRPr>
          </a:p>
          <a:p>
            <a:r>
              <a:rPr lang="it-IT" sz="1600" dirty="0" smtClean="0">
                <a:solidFill>
                  <a:srgbClr val="3962BA"/>
                </a:solidFill>
              </a:rPr>
              <a:t>  </a:t>
            </a:r>
            <a:endParaRPr lang="it-IT" sz="1600" dirty="0">
              <a:solidFill>
                <a:srgbClr val="3962BA"/>
              </a:solidFill>
            </a:endParaRPr>
          </a:p>
          <a:p>
            <a:pPr marL="342900" indent="-342900">
              <a:buFont typeface="Wingdings" panose="05000000000000000000" pitchFamily="2" charset="2"/>
              <a:buChar char="ü"/>
            </a:pPr>
            <a:endParaRPr lang="it-IT" sz="1600" dirty="0">
              <a:solidFill>
                <a:srgbClr val="3962BA"/>
              </a:solidFill>
            </a:endParaRPr>
          </a:p>
          <a:p>
            <a:endParaRPr lang="it-IT" sz="2000" b="1" dirty="0" smtClean="0">
              <a:solidFill>
                <a:srgbClr val="3962BA"/>
              </a:solidFill>
            </a:endParaRPr>
          </a:p>
          <a:p>
            <a:endParaRPr lang="it-IT" sz="2000" b="1" dirty="0">
              <a:solidFill>
                <a:srgbClr val="3962BA"/>
              </a:solidFill>
            </a:endParaRPr>
          </a:p>
          <a:p>
            <a:endParaRPr lang="it-IT" sz="2000" b="1" dirty="0" smtClean="0">
              <a:solidFill>
                <a:srgbClr val="3962BA"/>
              </a:solidFill>
            </a:endParaRPr>
          </a:p>
          <a:p>
            <a:pPr marL="342900" indent="-342900">
              <a:buFont typeface="Wingdings" panose="05000000000000000000" pitchFamily="2" charset="2"/>
              <a:buChar char="ü"/>
            </a:pPr>
            <a:endParaRPr lang="it-IT" dirty="0" smtClean="0">
              <a:solidFill>
                <a:srgbClr val="3962BA"/>
              </a:solidFill>
            </a:endParaRPr>
          </a:p>
          <a:p>
            <a:pPr algn="ctr"/>
            <a:r>
              <a:rPr lang="it-IT" dirty="0" smtClean="0">
                <a:solidFill>
                  <a:srgbClr val="3962BA"/>
                </a:solidFill>
              </a:rPr>
              <a:t>NON E’ RICHIESTO IL REQUISITO ANAGRAFICO</a:t>
            </a:r>
          </a:p>
          <a:p>
            <a:pPr marL="342900" indent="-342900">
              <a:buFont typeface="Wingdings" panose="05000000000000000000" pitchFamily="2" charset="2"/>
              <a:buChar char="ü"/>
            </a:pPr>
            <a:endParaRPr lang="it-IT" dirty="0">
              <a:solidFill>
                <a:srgbClr val="3962BA"/>
              </a:solidFill>
            </a:endParaRPr>
          </a:p>
          <a:p>
            <a:pPr marL="357188" indent="-342900" algn="just" defTabSz="877888">
              <a:buFont typeface="Wingdings" panose="05000000000000000000" pitchFamily="2" charset="2"/>
              <a:buChar char="ü"/>
            </a:pPr>
            <a:r>
              <a:rPr lang="it-IT" dirty="0">
                <a:solidFill>
                  <a:srgbClr val="3962BA"/>
                </a:solidFill>
              </a:rPr>
              <a:t>La quota di pensione anticipata  in cumulo a carico della Cassa è </a:t>
            </a:r>
            <a:r>
              <a:rPr lang="it-IT" u="sng" dirty="0">
                <a:solidFill>
                  <a:srgbClr val="3962BA"/>
                </a:solidFill>
              </a:rPr>
              <a:t>interamente</a:t>
            </a:r>
            <a:r>
              <a:rPr lang="it-IT" dirty="0">
                <a:solidFill>
                  <a:srgbClr val="3962BA"/>
                </a:solidFill>
              </a:rPr>
              <a:t> calcolata </a:t>
            </a:r>
            <a:r>
              <a:rPr lang="it-IT" b="1" i="1" dirty="0">
                <a:solidFill>
                  <a:srgbClr val="3962BA"/>
                </a:solidFill>
              </a:rPr>
              <a:t>secondo il metodo contributivo</a:t>
            </a:r>
            <a:r>
              <a:rPr lang="it-IT" dirty="0">
                <a:solidFill>
                  <a:srgbClr val="3962BA"/>
                </a:solidFill>
              </a:rPr>
              <a:t> di cui all’art.  33 reg. </a:t>
            </a:r>
            <a:r>
              <a:rPr lang="it-IT" dirty="0" err="1">
                <a:solidFill>
                  <a:srgbClr val="3962BA"/>
                </a:solidFill>
              </a:rPr>
              <a:t>prev</a:t>
            </a:r>
            <a:r>
              <a:rPr lang="it-IT" dirty="0">
                <a:solidFill>
                  <a:srgbClr val="3962BA"/>
                </a:solidFill>
              </a:rPr>
              <a:t>. </a:t>
            </a:r>
          </a:p>
          <a:p>
            <a:pPr marL="357188" indent="-342900" algn="just"/>
            <a:endParaRPr lang="it-IT" dirty="0">
              <a:solidFill>
                <a:srgbClr val="3962BA"/>
              </a:solidFill>
            </a:endParaRPr>
          </a:p>
          <a:p>
            <a:pPr marL="357188" indent="-342900" algn="just">
              <a:buFont typeface="Wingdings" panose="05000000000000000000" pitchFamily="2" charset="2"/>
              <a:buChar char="ü"/>
            </a:pPr>
            <a:r>
              <a:rPr lang="it-IT" dirty="0">
                <a:solidFill>
                  <a:srgbClr val="3962BA"/>
                </a:solidFill>
              </a:rPr>
              <a:t>La decorrenza del trattamento è ancorata alla data della domanda se raggiunto il requisito dell’anzianità contributiva. </a:t>
            </a:r>
          </a:p>
          <a:p>
            <a:pPr marL="342900" indent="-342900">
              <a:buFont typeface="Wingdings" panose="05000000000000000000" pitchFamily="2" charset="2"/>
              <a:buChar char="ü"/>
            </a:pPr>
            <a:endParaRPr lang="it-IT" dirty="0" smtClean="0">
              <a:solidFill>
                <a:srgbClr val="3962BA"/>
              </a:solidFill>
            </a:endParaRPr>
          </a:p>
          <a:p>
            <a:pPr marL="342900" indent="-342900">
              <a:buFont typeface="Wingdings" panose="05000000000000000000" pitchFamily="2" charset="2"/>
              <a:buChar char="ü"/>
            </a:pPr>
            <a:endParaRPr lang="it-IT" dirty="0">
              <a:solidFill>
                <a:srgbClr val="3962BA"/>
              </a:solidFill>
            </a:endParaRPr>
          </a:p>
          <a:p>
            <a:pPr marL="342900" indent="-342900">
              <a:buFont typeface="Wingdings" panose="05000000000000000000" pitchFamily="2" charset="2"/>
              <a:buChar char="ü"/>
            </a:pPr>
            <a:endParaRPr lang="it-IT" dirty="0" smtClean="0">
              <a:solidFill>
                <a:srgbClr val="3962BA"/>
              </a:solidFill>
            </a:endParaRPr>
          </a:p>
          <a:p>
            <a:pPr marL="342900" indent="-342900" algn="ctr">
              <a:buFont typeface="Wingdings" panose="05000000000000000000" pitchFamily="2" charset="2"/>
              <a:buChar char="ü"/>
            </a:pPr>
            <a:endParaRPr lang="it-IT" sz="2000" dirty="0">
              <a:solidFill>
                <a:srgbClr val="3962BA"/>
              </a:solidFill>
            </a:endParaRPr>
          </a:p>
          <a:p>
            <a:endParaRPr lang="it-IT" sz="2400" dirty="0">
              <a:solidFill>
                <a:srgbClr val="3962BA"/>
              </a:solidFill>
            </a:endParaRPr>
          </a:p>
        </p:txBody>
      </p:sp>
      <p:sp>
        <p:nvSpPr>
          <p:cNvPr id="10" name="Titolo 1"/>
          <p:cNvSpPr txBox="1">
            <a:spLocks/>
          </p:cNvSpPr>
          <p:nvPr/>
        </p:nvSpPr>
        <p:spPr>
          <a:xfrm>
            <a:off x="5364088" y="11967"/>
            <a:ext cx="3645048"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it-IT" sz="2400" dirty="0">
                <a:solidFill>
                  <a:srgbClr val="3962BA"/>
                </a:solidFill>
              </a:rPr>
              <a:t>PENSIONE </a:t>
            </a:r>
            <a:r>
              <a:rPr lang="it-IT" sz="2400" dirty="0" smtClean="0">
                <a:solidFill>
                  <a:srgbClr val="3962BA"/>
                </a:solidFill>
              </a:rPr>
              <a:t>ANTICIPATA </a:t>
            </a:r>
            <a:r>
              <a:rPr lang="it-IT" sz="2000" dirty="0" smtClean="0">
                <a:solidFill>
                  <a:srgbClr val="3962BA"/>
                </a:solidFill>
              </a:rPr>
              <a:t>REQUISITI E CALCOLO</a:t>
            </a:r>
            <a:endParaRPr lang="it-IT" sz="2200" dirty="0">
              <a:solidFill>
                <a:srgbClr val="3962BA"/>
              </a:solidFill>
            </a:endParaRPr>
          </a:p>
        </p:txBody>
      </p:sp>
      <p:sp>
        <p:nvSpPr>
          <p:cNvPr id="8" name="object 6"/>
          <p:cNvSpPr/>
          <p:nvPr/>
        </p:nvSpPr>
        <p:spPr>
          <a:xfrm>
            <a:off x="761039" y="1971085"/>
            <a:ext cx="2880320" cy="974764"/>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nchor="ctr"/>
          <a:lstStyle/>
          <a:p>
            <a:pPr marL="182563" algn="ctr"/>
            <a:r>
              <a:rPr lang="it-IT" sz="2000" b="1" dirty="0">
                <a:solidFill>
                  <a:srgbClr val="3962BA"/>
                </a:solidFill>
              </a:rPr>
              <a:t>fino al </a:t>
            </a:r>
            <a:r>
              <a:rPr lang="it-IT" sz="2000" b="1" dirty="0" smtClean="0">
                <a:solidFill>
                  <a:srgbClr val="3962BA"/>
                </a:solidFill>
              </a:rPr>
              <a:t>2018</a:t>
            </a:r>
          </a:p>
          <a:p>
            <a:pPr marL="182563" algn="ctr"/>
            <a:r>
              <a:rPr lang="it-IT" sz="2000" dirty="0" smtClean="0">
                <a:solidFill>
                  <a:srgbClr val="3962BA"/>
                </a:solidFill>
              </a:rPr>
              <a:t>42 </a:t>
            </a:r>
            <a:r>
              <a:rPr lang="it-IT" sz="2000" dirty="0">
                <a:solidFill>
                  <a:srgbClr val="3962BA"/>
                </a:solidFill>
              </a:rPr>
              <a:t>anni e 10 mesi </a:t>
            </a:r>
            <a:r>
              <a:rPr lang="it-IT" sz="2000" dirty="0" smtClean="0">
                <a:solidFill>
                  <a:srgbClr val="3962BA"/>
                </a:solidFill>
              </a:rPr>
              <a:t>per gli  </a:t>
            </a:r>
            <a:r>
              <a:rPr lang="it-IT" sz="2000" dirty="0">
                <a:solidFill>
                  <a:srgbClr val="3962BA"/>
                </a:solidFill>
              </a:rPr>
              <a:t>uomini e 41 anni e 10 mesi per le donne</a:t>
            </a:r>
          </a:p>
          <a:p>
            <a:pPr marL="182563" algn="ctr"/>
            <a:r>
              <a:rPr lang="it-IT" sz="2000" b="1" dirty="0" smtClean="0">
                <a:solidFill>
                  <a:srgbClr val="3962BA"/>
                </a:solidFill>
              </a:rPr>
              <a:t> </a:t>
            </a:r>
            <a:endParaRPr lang="it-IT" sz="2000" b="1" dirty="0">
              <a:solidFill>
                <a:srgbClr val="3962BA"/>
              </a:solidFill>
            </a:endParaRPr>
          </a:p>
          <a:p>
            <a:pPr marL="182563"/>
            <a:endParaRPr lang="it-IT" sz="2000" dirty="0"/>
          </a:p>
        </p:txBody>
      </p:sp>
      <p:sp>
        <p:nvSpPr>
          <p:cNvPr id="13" name="object 6"/>
          <p:cNvSpPr/>
          <p:nvPr/>
        </p:nvSpPr>
        <p:spPr>
          <a:xfrm>
            <a:off x="4790755" y="1990573"/>
            <a:ext cx="2880320" cy="974764"/>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nchor="ctr"/>
          <a:lstStyle/>
          <a:p>
            <a:pPr algn="ctr"/>
            <a:r>
              <a:rPr lang="it-IT" sz="2000" b="1" dirty="0">
                <a:solidFill>
                  <a:srgbClr val="3962BA"/>
                </a:solidFill>
              </a:rPr>
              <a:t>dal 2019 </a:t>
            </a:r>
          </a:p>
          <a:p>
            <a:pPr algn="ctr"/>
            <a:r>
              <a:rPr lang="it-IT" sz="2000" dirty="0">
                <a:solidFill>
                  <a:srgbClr val="3962BA"/>
                </a:solidFill>
              </a:rPr>
              <a:t>43 anni e 3 mesi per gli uomini e 42 e 3 mesi per le </a:t>
            </a:r>
            <a:r>
              <a:rPr lang="it-IT" sz="2000" dirty="0" smtClean="0">
                <a:solidFill>
                  <a:srgbClr val="3962BA"/>
                </a:solidFill>
              </a:rPr>
              <a:t>donne</a:t>
            </a:r>
            <a:endParaRPr lang="it-IT" sz="2000" dirty="0">
              <a:solidFill>
                <a:srgbClr val="3962BA"/>
              </a:solidFill>
            </a:endParaRPr>
          </a:p>
          <a:p>
            <a:pPr marL="182563" algn="ctr"/>
            <a:r>
              <a:rPr lang="it-IT" sz="2000" b="1" dirty="0" smtClean="0">
                <a:solidFill>
                  <a:srgbClr val="3962BA"/>
                </a:solidFill>
              </a:rPr>
              <a:t> </a:t>
            </a:r>
            <a:endParaRPr lang="it-IT" sz="2000" b="1" dirty="0">
              <a:solidFill>
                <a:srgbClr val="3962BA"/>
              </a:solidFill>
            </a:endParaRPr>
          </a:p>
          <a:p>
            <a:pPr marL="182563"/>
            <a:endParaRPr lang="it-IT" sz="2000" dirty="0"/>
          </a:p>
        </p:txBody>
      </p:sp>
    </p:spTree>
    <p:extLst>
      <p:ext uri="{BB962C8B-B14F-4D97-AF65-F5344CB8AC3E}">
        <p14:creationId xmlns:p14="http://schemas.microsoft.com/office/powerpoint/2010/main" val="943851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83529"/>
            <a:ext cx="3933080" cy="1008112"/>
          </a:xfrm>
        </p:spPr>
        <p:txBody>
          <a:bodyPr>
            <a:noAutofit/>
          </a:bodyPr>
          <a:lstStyle/>
          <a:p>
            <a:pPr algn="l"/>
            <a:r>
              <a:rPr lang="it-IT" sz="2000" dirty="0"/>
              <a:t>CUMULO</a:t>
            </a:r>
            <a:br>
              <a:rPr lang="it-IT" sz="2000" dirty="0"/>
            </a:br>
            <a:r>
              <a:rPr lang="it-IT" sz="2000" dirty="0"/>
              <a:t>LEGGE 11.12.2016, N. 232</a:t>
            </a:r>
            <a:br>
              <a:rPr lang="it-IT" sz="2000" dirty="0"/>
            </a:br>
            <a:r>
              <a:rPr lang="it-IT" sz="2000" dirty="0"/>
              <a:t>(LEGGE DI BILANCIO 2017)</a:t>
            </a:r>
            <a:r>
              <a:rPr lang="it-IT" sz="2000" dirty="0" smtClean="0"/>
              <a:t/>
            </a:r>
            <a:br>
              <a:rPr lang="it-IT" sz="2000" dirty="0" smtClean="0"/>
            </a:br>
            <a:endParaRPr lang="it-IT" sz="20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18</a:t>
            </a:fld>
            <a:endParaRPr lang="it-IT"/>
          </a:p>
        </p:txBody>
      </p:sp>
      <p:sp>
        <p:nvSpPr>
          <p:cNvPr id="5" name="Segnaposto contenuto 2"/>
          <p:cNvSpPr>
            <a:spLocks noGrp="1"/>
          </p:cNvSpPr>
          <p:nvPr>
            <p:ph idx="1"/>
          </p:nvPr>
        </p:nvSpPr>
        <p:spPr>
          <a:xfrm>
            <a:off x="457200" y="1500175"/>
            <a:ext cx="8229600" cy="2144850"/>
          </a:xfrm>
        </p:spPr>
        <p:txBody>
          <a:bodyPr>
            <a:noAutofit/>
          </a:bodyPr>
          <a:lstStyle/>
          <a:p>
            <a:pPr marL="0" indent="0" algn="ctr">
              <a:buNone/>
            </a:pPr>
            <a:endParaRPr lang="it-IT" sz="2800" b="1" dirty="0" smtClean="0"/>
          </a:p>
          <a:p>
            <a:pPr marL="0" indent="0">
              <a:buNone/>
            </a:pPr>
            <a:endParaRPr lang="it-IT" sz="2500" b="1" dirty="0"/>
          </a:p>
          <a:p>
            <a:pPr marL="0" indent="0"/>
            <a:endParaRPr lang="it-IT" sz="2300" dirty="0"/>
          </a:p>
          <a:p>
            <a:pPr marL="0" indent="0">
              <a:buNone/>
            </a:pPr>
            <a:endParaRPr lang="it-IT" sz="2500" dirty="0"/>
          </a:p>
        </p:txBody>
      </p:sp>
      <p:sp>
        <p:nvSpPr>
          <p:cNvPr id="6" name="Titolo 1"/>
          <p:cNvSpPr txBox="1">
            <a:spLocks/>
          </p:cNvSpPr>
          <p:nvPr/>
        </p:nvSpPr>
        <p:spPr>
          <a:xfrm>
            <a:off x="4932040" y="48738"/>
            <a:ext cx="4211960" cy="857232"/>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it-IT" sz="2200" dirty="0" smtClean="0">
                <a:solidFill>
                  <a:srgbClr val="3962BA"/>
                </a:solidFill>
              </a:rPr>
              <a:t>PENSIONI INABILITA’ E INDIRETTA </a:t>
            </a:r>
            <a:endParaRPr lang="it-IT" sz="2200" dirty="0">
              <a:solidFill>
                <a:srgbClr val="3962BA"/>
              </a:solidFill>
            </a:endParaRPr>
          </a:p>
        </p:txBody>
      </p:sp>
      <p:sp>
        <p:nvSpPr>
          <p:cNvPr id="8" name="object 6"/>
          <p:cNvSpPr/>
          <p:nvPr/>
        </p:nvSpPr>
        <p:spPr>
          <a:xfrm>
            <a:off x="498376" y="1342837"/>
            <a:ext cx="8147248" cy="1582107"/>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marL="285750" indent="-285750" algn="just">
              <a:buFont typeface="Wingdings" panose="05000000000000000000" pitchFamily="2" charset="2"/>
              <a:buChar char="ü"/>
            </a:pPr>
            <a:endParaRPr lang="it-IT" dirty="0" smtClean="0">
              <a:solidFill>
                <a:srgbClr val="3962BA"/>
              </a:solidFill>
            </a:endParaRPr>
          </a:p>
          <a:p>
            <a:pPr marL="285750" indent="-285750" algn="just">
              <a:buFont typeface="Wingdings" panose="05000000000000000000" pitchFamily="2" charset="2"/>
              <a:buChar char="ü"/>
            </a:pPr>
            <a:r>
              <a:rPr lang="it-IT" dirty="0" smtClean="0">
                <a:solidFill>
                  <a:srgbClr val="3962BA"/>
                </a:solidFill>
              </a:rPr>
              <a:t>Oltre </a:t>
            </a:r>
            <a:r>
              <a:rPr lang="it-IT" dirty="0">
                <a:solidFill>
                  <a:srgbClr val="3962BA"/>
                </a:solidFill>
              </a:rPr>
              <a:t>ai requisiti relativi all’anzianità assicurativa e contributiva devono essere </a:t>
            </a:r>
            <a:r>
              <a:rPr lang="it-IT" b="1" dirty="0">
                <a:solidFill>
                  <a:srgbClr val="3962BA"/>
                </a:solidFill>
              </a:rPr>
              <a:t>fatti salvi anche gli ulteriori requisiti </a:t>
            </a:r>
            <a:r>
              <a:rPr lang="it-IT" dirty="0">
                <a:solidFill>
                  <a:srgbClr val="3962BA"/>
                </a:solidFill>
              </a:rPr>
              <a:t>previsti dalla gestione previdenziale nella quale si è verificato lo stato invalidante (per inabilità), ovvero nella quale il dante causa risultava iscritto alla data del decesso (per indiretta).</a:t>
            </a:r>
            <a:endParaRPr lang="it-IT" u="sng" dirty="0">
              <a:solidFill>
                <a:srgbClr val="3962BA"/>
              </a:solidFill>
            </a:endParaRPr>
          </a:p>
        </p:txBody>
      </p:sp>
      <p:sp>
        <p:nvSpPr>
          <p:cNvPr id="9" name="object 6"/>
          <p:cNvSpPr/>
          <p:nvPr/>
        </p:nvSpPr>
        <p:spPr>
          <a:xfrm>
            <a:off x="899592" y="4317668"/>
            <a:ext cx="2880320" cy="928909"/>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nchor="ctr"/>
          <a:lstStyle/>
          <a:p>
            <a:pPr marL="182563" algn="ctr"/>
            <a:r>
              <a:rPr lang="it-IT" sz="2000" u="sng" dirty="0"/>
              <a:t>Pensione di </a:t>
            </a:r>
            <a:r>
              <a:rPr lang="it-IT" sz="2000" u="sng" dirty="0" smtClean="0"/>
              <a:t>inabilità </a:t>
            </a:r>
          </a:p>
          <a:p>
            <a:pPr marL="182563" algn="ctr"/>
            <a:r>
              <a:rPr lang="it-IT" sz="2000" dirty="0" smtClean="0"/>
              <a:t>dalla </a:t>
            </a:r>
            <a:r>
              <a:rPr lang="it-IT" sz="2000" dirty="0"/>
              <a:t>data della domanda</a:t>
            </a:r>
          </a:p>
          <a:p>
            <a:pPr marL="182563"/>
            <a:endParaRPr lang="it-IT" sz="2000" dirty="0"/>
          </a:p>
        </p:txBody>
      </p:sp>
      <p:sp>
        <p:nvSpPr>
          <p:cNvPr id="11" name="Rettangolo 10"/>
          <p:cNvSpPr/>
          <p:nvPr/>
        </p:nvSpPr>
        <p:spPr>
          <a:xfrm>
            <a:off x="899592" y="3237769"/>
            <a:ext cx="6912768" cy="461665"/>
          </a:xfrm>
          <a:prstGeom prst="rect">
            <a:avLst/>
          </a:prstGeom>
          <a:solidFill>
            <a:schemeClr val="accent1">
              <a:lumMod val="75000"/>
            </a:schemeClr>
          </a:solidFill>
        </p:spPr>
        <p:style>
          <a:lnRef idx="0">
            <a:schemeClr val="accent2"/>
          </a:lnRef>
          <a:fillRef idx="3">
            <a:schemeClr val="accent2"/>
          </a:fillRef>
          <a:effectRef idx="3">
            <a:schemeClr val="accent2"/>
          </a:effectRef>
          <a:fontRef idx="minor">
            <a:schemeClr val="lt1"/>
          </a:fontRef>
        </p:style>
        <p:txBody>
          <a:bodyPr wrap="square">
            <a:spAutoFit/>
          </a:bodyPr>
          <a:lstStyle/>
          <a:p>
            <a:pPr lvl="0" algn="ctr"/>
            <a:r>
              <a:rPr lang="it-IT" sz="2400" dirty="0" smtClean="0"/>
              <a:t>DECORRENZA DELLA DOMANDA</a:t>
            </a:r>
            <a:endParaRPr lang="it-IT" sz="2400" dirty="0"/>
          </a:p>
        </p:txBody>
      </p:sp>
      <p:sp>
        <p:nvSpPr>
          <p:cNvPr id="3" name="Rettangolo 2"/>
          <p:cNvSpPr/>
          <p:nvPr/>
        </p:nvSpPr>
        <p:spPr>
          <a:xfrm>
            <a:off x="4585388" y="4211603"/>
            <a:ext cx="3024336" cy="830154"/>
          </a:xfrm>
          <a:prstGeom prst="rect">
            <a:avLst/>
          </a:prstGeom>
          <a:noFill/>
        </p:spPr>
        <p:txBody>
          <a:bodyPr wrap="square" lIns="0" tIns="0" rIns="0" bIns="0" rtlCol="0" anchor="ctr"/>
          <a:lstStyle/>
          <a:p>
            <a:pPr marL="182563" algn="ctr"/>
            <a:r>
              <a:rPr lang="it-IT" sz="2000" u="sng" dirty="0"/>
              <a:t>Pensione </a:t>
            </a:r>
            <a:r>
              <a:rPr lang="it-IT" sz="2000" u="sng" dirty="0" smtClean="0"/>
              <a:t>indiretta </a:t>
            </a:r>
          </a:p>
          <a:p>
            <a:pPr marL="182563" algn="ctr"/>
            <a:r>
              <a:rPr lang="it-IT" sz="2000" dirty="0" smtClean="0"/>
              <a:t>dalla </a:t>
            </a:r>
            <a:r>
              <a:rPr lang="it-IT" sz="2000" dirty="0"/>
              <a:t>data del decesso</a:t>
            </a:r>
          </a:p>
        </p:txBody>
      </p:sp>
    </p:spTree>
    <p:extLst>
      <p:ext uri="{BB962C8B-B14F-4D97-AF65-F5344CB8AC3E}">
        <p14:creationId xmlns:p14="http://schemas.microsoft.com/office/powerpoint/2010/main" val="2564910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616" y="0"/>
            <a:ext cx="3384376" cy="857232"/>
          </a:xfrm>
        </p:spPr>
        <p:txBody>
          <a:bodyPr>
            <a:noAutofit/>
          </a:bodyPr>
          <a:lstStyle/>
          <a:p>
            <a:pPr algn="l"/>
            <a:r>
              <a:rPr lang="it-IT" sz="2000" dirty="0" smtClean="0"/>
              <a:t>CUMULO</a:t>
            </a:r>
            <a:br>
              <a:rPr lang="it-IT" sz="2000" dirty="0" smtClean="0"/>
            </a:br>
            <a:r>
              <a:rPr lang="it-IT" sz="2000" dirty="0" smtClean="0"/>
              <a:t>LEGGE 11.12.2016, N. 232</a:t>
            </a:r>
            <a:br>
              <a:rPr lang="it-IT" sz="2000" dirty="0" smtClean="0"/>
            </a:br>
            <a:r>
              <a:rPr lang="it-IT" sz="2000" dirty="0" smtClean="0"/>
              <a:t>(LEGGE DI BILANCIO 2017)</a:t>
            </a:r>
            <a:endParaRPr lang="it-IT" sz="2000"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19</a:t>
            </a:fld>
            <a:endParaRPr lang="it-IT"/>
          </a:p>
        </p:txBody>
      </p:sp>
      <p:sp>
        <p:nvSpPr>
          <p:cNvPr id="7" name="object 6"/>
          <p:cNvSpPr/>
          <p:nvPr/>
        </p:nvSpPr>
        <p:spPr>
          <a:xfrm>
            <a:off x="539552" y="2132856"/>
            <a:ext cx="8147248" cy="2520280"/>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algn="just"/>
            <a:endParaRPr lang="it-IT" sz="2000" dirty="0" smtClean="0">
              <a:solidFill>
                <a:srgbClr val="3962BA"/>
              </a:solidFill>
            </a:endParaRPr>
          </a:p>
          <a:p>
            <a:pPr algn="just"/>
            <a:r>
              <a:rPr lang="it-IT" sz="2000" dirty="0" smtClean="0">
                <a:solidFill>
                  <a:srgbClr val="3962BA"/>
                </a:solidFill>
              </a:rPr>
              <a:t>La pensione in regime di cumulo è un’unica pensione e gli istituti giuridici  connessi  al trattamento pensionistico  (rivalutazione, integrazione al minimo, maggiorazione sociale) sono liquidati con riferimento al trattamento  unico complessivamente  considerato  sulla base delle disposizioni di legge.</a:t>
            </a:r>
            <a:endParaRPr lang="it-IT" sz="2000" dirty="0">
              <a:solidFill>
                <a:srgbClr val="3962BA"/>
              </a:solidFill>
            </a:endParaRPr>
          </a:p>
        </p:txBody>
      </p:sp>
      <p:sp>
        <p:nvSpPr>
          <p:cNvPr id="3" name="Rettangolo 2"/>
          <p:cNvSpPr/>
          <p:nvPr/>
        </p:nvSpPr>
        <p:spPr>
          <a:xfrm>
            <a:off x="5940152" y="176067"/>
            <a:ext cx="3024336" cy="892552"/>
          </a:xfrm>
          <a:prstGeom prst="rect">
            <a:avLst/>
          </a:prstGeom>
        </p:spPr>
        <p:txBody>
          <a:bodyPr wrap="square">
            <a:spAutoFit/>
          </a:bodyPr>
          <a:lstStyle/>
          <a:p>
            <a:pPr algn="r"/>
            <a:r>
              <a:rPr lang="it-IT" sz="2800" dirty="0" smtClean="0">
                <a:solidFill>
                  <a:srgbClr val="3962BA"/>
                </a:solidFill>
              </a:rPr>
              <a:t>CUMULO</a:t>
            </a:r>
            <a:r>
              <a:rPr lang="it-IT" sz="2400" dirty="0">
                <a:solidFill>
                  <a:srgbClr val="3962BA"/>
                </a:solidFill>
              </a:rPr>
              <a:t/>
            </a:r>
            <a:br>
              <a:rPr lang="it-IT" sz="2400" dirty="0">
                <a:solidFill>
                  <a:srgbClr val="3962BA"/>
                </a:solidFill>
              </a:rPr>
            </a:br>
            <a:endParaRPr lang="it-IT" sz="2400" dirty="0"/>
          </a:p>
        </p:txBody>
      </p:sp>
    </p:spTree>
    <p:extLst>
      <p:ext uri="{BB962C8B-B14F-4D97-AF65-F5344CB8AC3E}">
        <p14:creationId xmlns:p14="http://schemas.microsoft.com/office/powerpoint/2010/main" val="1069184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PRESTAZIONI PREVIDENZIALI CASSA </a:t>
            </a:r>
            <a:endParaRPr lang="it-IT" dirty="0"/>
          </a:p>
        </p:txBody>
      </p:sp>
      <p:sp>
        <p:nvSpPr>
          <p:cNvPr id="4" name="Segnaposto numero diapositiva 3"/>
          <p:cNvSpPr>
            <a:spLocks noGrp="1"/>
          </p:cNvSpPr>
          <p:nvPr>
            <p:ph type="sldNum" sz="quarter" idx="12"/>
          </p:nvPr>
        </p:nvSpPr>
        <p:spPr/>
        <p:txBody>
          <a:bodyPr/>
          <a:lstStyle/>
          <a:p>
            <a:fld id="{D60EB15A-0681-4A7C-B0BD-203919FF9882}" type="slidenum">
              <a:rPr lang="it-IT" smtClean="0"/>
              <a:pPr/>
              <a:t>2</a:t>
            </a:fld>
            <a:endParaRPr lang="it-IT"/>
          </a:p>
        </p:txBody>
      </p:sp>
      <p:sp>
        <p:nvSpPr>
          <p:cNvPr id="3" name="Rettangolo 2"/>
          <p:cNvSpPr/>
          <p:nvPr/>
        </p:nvSpPr>
        <p:spPr>
          <a:xfrm>
            <a:off x="683568" y="2636912"/>
            <a:ext cx="7780336" cy="923330"/>
          </a:xfrm>
          <a:prstGeom prst="rect">
            <a:avLst/>
          </a:prstGeom>
          <a:noFill/>
        </p:spPr>
        <p:txBody>
          <a:bodyPr wrap="none" lIns="91440" tIns="45720" rIns="91440" bIns="45720">
            <a:spAutoFit/>
          </a:bodyPr>
          <a:lstStyle/>
          <a:p>
            <a:pPr algn="ctr"/>
            <a:r>
              <a:rPr lang="it-IT" sz="5400" dirty="0" smtClean="0">
                <a:ln w="0"/>
                <a:solidFill>
                  <a:srgbClr val="3962BA"/>
                </a:solidFill>
                <a:effectLst>
                  <a:outerShdw blurRad="38100" dist="19050" dir="2700000" algn="tl" rotWithShape="0">
                    <a:schemeClr val="dk1">
                      <a:alpha val="40000"/>
                    </a:schemeClr>
                  </a:outerShdw>
                </a:effectLst>
              </a:rPr>
              <a:t>Le prestazioni previdenziali</a:t>
            </a:r>
            <a:endParaRPr lang="it-IT" sz="5400" b="0" cap="none" spc="0" dirty="0">
              <a:ln w="0"/>
              <a:solidFill>
                <a:srgbClr val="3962BA"/>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632667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60EB15A-0681-4A7C-B0BD-203919FF9882}" type="slidenum">
              <a:rPr lang="it-IT" smtClean="0"/>
              <a:pPr/>
              <a:t>20</a:t>
            </a:fld>
            <a:endParaRPr lang="it-IT"/>
          </a:p>
        </p:txBody>
      </p:sp>
      <p:sp>
        <p:nvSpPr>
          <p:cNvPr id="5" name="Titolo 1"/>
          <p:cNvSpPr>
            <a:spLocks noGrp="1"/>
          </p:cNvSpPr>
          <p:nvPr>
            <p:ph type="title"/>
          </p:nvPr>
        </p:nvSpPr>
        <p:spPr>
          <a:xfrm>
            <a:off x="1142976" y="0"/>
            <a:ext cx="3285008" cy="908720"/>
          </a:xfrm>
        </p:spPr>
        <p:txBody>
          <a:bodyPr>
            <a:noAutofit/>
          </a:bodyPr>
          <a:lstStyle/>
          <a:p>
            <a:pPr algn="l"/>
            <a:r>
              <a:rPr lang="it-IT" sz="2000" dirty="0" smtClean="0"/>
              <a:t/>
            </a:r>
            <a:br>
              <a:rPr lang="it-IT" sz="2000" dirty="0" smtClean="0"/>
            </a:br>
            <a:r>
              <a:rPr lang="it-IT" sz="2000" dirty="0" smtClean="0"/>
              <a:t>CUMULO</a:t>
            </a:r>
            <a:r>
              <a:rPr lang="it-IT" sz="2000" dirty="0"/>
              <a:t/>
            </a:r>
            <a:br>
              <a:rPr lang="it-IT" sz="2000" dirty="0"/>
            </a:br>
            <a:r>
              <a:rPr lang="it-IT" sz="2000" dirty="0"/>
              <a:t>LEGGE 11.12.2016, N. 232</a:t>
            </a:r>
            <a:br>
              <a:rPr lang="it-IT" sz="2000" dirty="0"/>
            </a:br>
            <a:r>
              <a:rPr lang="it-IT" sz="2000" dirty="0"/>
              <a:t>(LEGGE DI BILANCIO 2017)</a:t>
            </a:r>
            <a:r>
              <a:rPr lang="it-IT" sz="2000" dirty="0" smtClean="0"/>
              <a:t/>
            </a:r>
            <a:br>
              <a:rPr lang="it-IT" sz="2000" dirty="0" smtClean="0"/>
            </a:br>
            <a:endParaRPr lang="it-IT" sz="2000" dirty="0"/>
          </a:p>
        </p:txBody>
      </p:sp>
      <p:sp>
        <p:nvSpPr>
          <p:cNvPr id="6" name="Titolo 1"/>
          <p:cNvSpPr txBox="1">
            <a:spLocks/>
          </p:cNvSpPr>
          <p:nvPr/>
        </p:nvSpPr>
        <p:spPr>
          <a:xfrm>
            <a:off x="4561655" y="94320"/>
            <a:ext cx="4464496" cy="720079"/>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it-IT" sz="2400" dirty="0" smtClean="0">
                <a:solidFill>
                  <a:srgbClr val="3962BA"/>
                </a:solidFill>
              </a:rPr>
              <a:t>I PERIODI COINCIDENTI</a:t>
            </a:r>
          </a:p>
          <a:p>
            <a:r>
              <a:rPr lang="it-IT" sz="2400" dirty="0" smtClean="0">
                <a:solidFill>
                  <a:srgbClr val="3962BA"/>
                </a:solidFill>
              </a:rPr>
              <a:t>TOTALIZZAZIONE/CUMULO</a:t>
            </a:r>
            <a:endParaRPr lang="it-IT" sz="2400" dirty="0">
              <a:solidFill>
                <a:srgbClr val="3962BA"/>
              </a:solidFill>
            </a:endParaRPr>
          </a:p>
        </p:txBody>
      </p:sp>
      <p:sp>
        <p:nvSpPr>
          <p:cNvPr id="9" name="object 6"/>
          <p:cNvSpPr/>
          <p:nvPr/>
        </p:nvSpPr>
        <p:spPr>
          <a:xfrm>
            <a:off x="272007" y="1844824"/>
            <a:ext cx="8579296" cy="3312368"/>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algn="just"/>
            <a:r>
              <a:rPr lang="it-IT" sz="2000" b="1" dirty="0" smtClean="0">
                <a:solidFill>
                  <a:srgbClr val="3962BA"/>
                </a:solidFill>
              </a:rPr>
              <a:t>    </a:t>
            </a:r>
            <a:endParaRPr lang="it-IT" sz="2000" dirty="0">
              <a:solidFill>
                <a:srgbClr val="3962BA"/>
              </a:solidFill>
            </a:endParaRPr>
          </a:p>
        </p:txBody>
      </p:sp>
      <p:sp>
        <p:nvSpPr>
          <p:cNvPr id="7" name="object 6"/>
          <p:cNvSpPr/>
          <p:nvPr/>
        </p:nvSpPr>
        <p:spPr>
          <a:xfrm>
            <a:off x="1015262" y="5482055"/>
            <a:ext cx="5778641" cy="1650087"/>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marL="342900" indent="-342900">
              <a:buFont typeface="Wingdings" panose="05000000000000000000" pitchFamily="2" charset="2"/>
              <a:buChar char="ü"/>
            </a:pPr>
            <a:endParaRPr dirty="0">
              <a:solidFill>
                <a:srgbClr val="3962BA"/>
              </a:solidFill>
            </a:endParaRPr>
          </a:p>
        </p:txBody>
      </p:sp>
      <p:graphicFrame>
        <p:nvGraphicFramePr>
          <p:cNvPr id="8" name="Tabella 7"/>
          <p:cNvGraphicFramePr>
            <a:graphicFrameLocks noGrp="1"/>
          </p:cNvGraphicFramePr>
          <p:nvPr>
            <p:extLst>
              <p:ext uri="{D42A27DB-BD31-4B8C-83A1-F6EECF244321}">
                <p14:modId xmlns:p14="http://schemas.microsoft.com/office/powerpoint/2010/main" val="4028483665"/>
              </p:ext>
            </p:extLst>
          </p:nvPr>
        </p:nvGraphicFramePr>
        <p:xfrm>
          <a:off x="611560" y="1591538"/>
          <a:ext cx="7321656" cy="3728085"/>
        </p:xfrm>
        <a:graphic>
          <a:graphicData uri="http://schemas.openxmlformats.org/drawingml/2006/table">
            <a:tbl>
              <a:tblPr>
                <a:tableStyleId>{5C22544A-7EE6-4342-B048-85BDC9FD1C3A}</a:tableStyleId>
              </a:tblPr>
              <a:tblGrid>
                <a:gridCol w="7321656">
                  <a:extLst>
                    <a:ext uri="{9D8B030D-6E8A-4147-A177-3AD203B41FA5}">
                      <a16:colId xmlns:a16="http://schemas.microsoft.com/office/drawing/2014/main" val="2507180846"/>
                    </a:ext>
                  </a:extLst>
                </a:gridCol>
              </a:tblGrid>
              <a:tr h="1584175">
                <a:tc>
                  <a:txBody>
                    <a:bodyPr/>
                    <a:lstStyle/>
                    <a:p>
                      <a:pPr algn="just" fontAlgn="b"/>
                      <a:r>
                        <a:rPr lang="it-IT" b="0" u="sng" dirty="0" smtClean="0">
                          <a:solidFill>
                            <a:srgbClr val="3962BA"/>
                          </a:solidFill>
                        </a:rPr>
                        <a:t>Ai fini del diritto a pensione</a:t>
                      </a:r>
                      <a:r>
                        <a:rPr lang="it-IT" b="0" u="none" dirty="0" smtClean="0">
                          <a:solidFill>
                            <a:srgbClr val="3962BA"/>
                          </a:solidFill>
                        </a:rPr>
                        <a:t> </a:t>
                      </a:r>
                      <a:r>
                        <a:rPr lang="it-IT" b="0" dirty="0" smtClean="0">
                          <a:solidFill>
                            <a:srgbClr val="3962BA"/>
                          </a:solidFill>
                        </a:rPr>
                        <a:t>(accertamento dell’anzianità minima) si considerano i soli periodi assicurativi non coincidenti maturati nelle varie gestioni previdenziali. </a:t>
                      </a:r>
                    </a:p>
                    <a:p>
                      <a:pPr algn="just" fontAlgn="b"/>
                      <a:endParaRPr lang="it-IT" b="1" dirty="0" smtClean="0">
                        <a:solidFill>
                          <a:srgbClr val="3962BA"/>
                        </a:solidFill>
                      </a:endParaRPr>
                    </a:p>
                    <a:p>
                      <a:pPr marL="0" marR="0" indent="0" algn="just" defTabSz="914400" rtl="0" eaLnBrk="1" fontAlgn="b" latinLnBrk="0" hangingPunct="1">
                        <a:lnSpc>
                          <a:spcPct val="100000"/>
                        </a:lnSpc>
                        <a:spcBef>
                          <a:spcPts val="0"/>
                        </a:spcBef>
                        <a:spcAft>
                          <a:spcPts val="0"/>
                        </a:spcAft>
                        <a:buClrTx/>
                        <a:buSzTx/>
                        <a:buFontTx/>
                        <a:buNone/>
                        <a:tabLst/>
                        <a:defRPr/>
                      </a:pPr>
                      <a:r>
                        <a:rPr lang="it-IT" u="sng" dirty="0" smtClean="0">
                          <a:solidFill>
                            <a:srgbClr val="3962BA"/>
                          </a:solidFill>
                          <a:effectLst/>
                        </a:rPr>
                        <a:t>Ai fini della misura</a:t>
                      </a:r>
                      <a:r>
                        <a:rPr lang="it-IT" u="none" dirty="0" smtClean="0">
                          <a:solidFill>
                            <a:srgbClr val="3962BA"/>
                          </a:solidFill>
                          <a:effectLst/>
                        </a:rPr>
                        <a:t> </a:t>
                      </a:r>
                      <a:r>
                        <a:rPr lang="it-IT" dirty="0" smtClean="0">
                          <a:solidFill>
                            <a:srgbClr val="3962BA"/>
                          </a:solidFill>
                        </a:rPr>
                        <a:t>sono presi in considerazione tutti  i periodi assicurativi accreditati nella singola gestione indipendentemente dalla loro eventuale coincidenza  con altri periodi accreditati presso altre gestioni.</a:t>
                      </a:r>
                    </a:p>
                    <a:p>
                      <a:pPr algn="just" fontAlgn="b"/>
                      <a:endParaRPr lang="it-IT" b="1" dirty="0" smtClean="0">
                        <a:solidFill>
                          <a:srgbClr val="3962BA"/>
                        </a:solidFill>
                      </a:endParaRPr>
                    </a:p>
                    <a:p>
                      <a:pPr algn="just" fontAlgn="b"/>
                      <a:r>
                        <a:rPr lang="it-IT" sz="1800" b="0" u="none" strike="noStrike" dirty="0" smtClean="0">
                          <a:solidFill>
                            <a:srgbClr val="3962BA"/>
                          </a:solidFill>
                          <a:effectLst/>
                        </a:rPr>
                        <a:t>La neutralizzazione dei periodi </a:t>
                      </a:r>
                      <a:r>
                        <a:rPr lang="it-IT" sz="1800" b="0" u="none" strike="noStrike" dirty="0">
                          <a:solidFill>
                            <a:srgbClr val="3962BA"/>
                          </a:solidFill>
                          <a:effectLst/>
                        </a:rPr>
                        <a:t>contributivi </a:t>
                      </a:r>
                      <a:r>
                        <a:rPr lang="it-IT" sz="1800" b="0" u="none" strike="noStrike" dirty="0" smtClean="0">
                          <a:solidFill>
                            <a:srgbClr val="3962BA"/>
                          </a:solidFill>
                          <a:effectLst/>
                        </a:rPr>
                        <a:t> coincidenti  riguarda  esclusivamente l’utilizzo dei contributi ai fini della maturazione del diritto e non ai fini della misura</a:t>
                      </a:r>
                      <a:r>
                        <a:rPr lang="it-IT" sz="1800" b="0" u="none" strike="noStrike" baseline="0" dirty="0" smtClean="0">
                          <a:solidFill>
                            <a:srgbClr val="3962BA"/>
                          </a:solidFill>
                          <a:effectLst/>
                        </a:rPr>
                        <a:t>.  </a:t>
                      </a:r>
                    </a:p>
                    <a:p>
                      <a:pPr algn="just" fontAlgn="b"/>
                      <a:endParaRPr lang="it-IT" sz="1800" b="1" u="none" strike="noStrike" baseline="0" dirty="0" smtClean="0">
                        <a:solidFill>
                          <a:srgbClr val="3962BA"/>
                        </a:solidFill>
                        <a:effectLst/>
                      </a:endParaRPr>
                    </a:p>
                    <a:p>
                      <a:pPr algn="ctr" fontAlgn="b"/>
                      <a:endParaRPr lang="it-IT" sz="1400" b="0" i="0" u="none" strike="noStrike" dirty="0" smtClean="0">
                        <a:solidFill>
                          <a:srgbClr val="000000"/>
                        </a:solidFill>
                        <a:effectLst/>
                        <a:latin typeface="Calibri" panose="020F0502020204030204" pitchFamily="34" charset="0"/>
                      </a:endParaRPr>
                    </a:p>
                    <a:p>
                      <a:pPr algn="ctr" fontAlgn="b"/>
                      <a:endParaRPr lang="it-IT" sz="1400" b="0"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886615686"/>
                  </a:ext>
                </a:extLst>
              </a:tr>
            </a:tbl>
          </a:graphicData>
        </a:graphic>
      </p:graphicFrame>
    </p:spTree>
    <p:extLst>
      <p:ext uri="{BB962C8B-B14F-4D97-AF65-F5344CB8AC3E}">
        <p14:creationId xmlns:p14="http://schemas.microsoft.com/office/powerpoint/2010/main" val="1074121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60EB15A-0681-4A7C-B0BD-203919FF9882}" type="slidenum">
              <a:rPr lang="it-IT" smtClean="0"/>
              <a:pPr/>
              <a:t>21</a:t>
            </a:fld>
            <a:endParaRPr lang="it-IT"/>
          </a:p>
        </p:txBody>
      </p:sp>
      <p:sp>
        <p:nvSpPr>
          <p:cNvPr id="5" name="Titolo 1"/>
          <p:cNvSpPr>
            <a:spLocks noGrp="1"/>
          </p:cNvSpPr>
          <p:nvPr>
            <p:ph type="title"/>
          </p:nvPr>
        </p:nvSpPr>
        <p:spPr>
          <a:xfrm>
            <a:off x="1142976" y="0"/>
            <a:ext cx="3285008" cy="908720"/>
          </a:xfrm>
        </p:spPr>
        <p:txBody>
          <a:bodyPr>
            <a:noAutofit/>
          </a:bodyPr>
          <a:lstStyle/>
          <a:p>
            <a:pPr algn="l"/>
            <a:r>
              <a:rPr lang="it-IT" sz="2000" dirty="0" smtClean="0"/>
              <a:t/>
            </a:r>
            <a:br>
              <a:rPr lang="it-IT" sz="2000" dirty="0" smtClean="0"/>
            </a:br>
            <a:r>
              <a:rPr lang="it-IT" sz="2000" dirty="0" smtClean="0"/>
              <a:t>CUMULO</a:t>
            </a:r>
            <a:r>
              <a:rPr lang="it-IT" sz="2000" dirty="0"/>
              <a:t/>
            </a:r>
            <a:br>
              <a:rPr lang="it-IT" sz="2000" dirty="0"/>
            </a:br>
            <a:r>
              <a:rPr lang="it-IT" sz="2000" dirty="0"/>
              <a:t>LEGGE 11.12.2016, N. 232</a:t>
            </a:r>
            <a:br>
              <a:rPr lang="it-IT" sz="2000" dirty="0"/>
            </a:br>
            <a:r>
              <a:rPr lang="it-IT" sz="2000" dirty="0"/>
              <a:t>(LEGGE DI BILANCIO 2017)</a:t>
            </a:r>
            <a:r>
              <a:rPr lang="it-IT" sz="2000" dirty="0" smtClean="0"/>
              <a:t/>
            </a:r>
            <a:br>
              <a:rPr lang="it-IT" sz="2000" dirty="0" smtClean="0"/>
            </a:br>
            <a:endParaRPr lang="it-IT" sz="2000" dirty="0"/>
          </a:p>
        </p:txBody>
      </p:sp>
      <p:sp>
        <p:nvSpPr>
          <p:cNvPr id="6" name="Titolo 1"/>
          <p:cNvSpPr txBox="1">
            <a:spLocks/>
          </p:cNvSpPr>
          <p:nvPr/>
        </p:nvSpPr>
        <p:spPr>
          <a:xfrm>
            <a:off x="4561655" y="94320"/>
            <a:ext cx="4464496" cy="720079"/>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it-IT" dirty="0" smtClean="0">
                <a:solidFill>
                  <a:srgbClr val="3962BA"/>
                </a:solidFill>
              </a:rPr>
              <a:t>I PERIODI COINCIDENTI</a:t>
            </a:r>
          </a:p>
          <a:p>
            <a:r>
              <a:rPr lang="it-IT" sz="2400" dirty="0" smtClean="0">
                <a:solidFill>
                  <a:srgbClr val="3962BA"/>
                </a:solidFill>
              </a:rPr>
              <a:t>AI FINI DEL DIRITTO</a:t>
            </a:r>
            <a:endParaRPr lang="it-IT" sz="2400" dirty="0">
              <a:solidFill>
                <a:srgbClr val="3962BA"/>
              </a:solidFill>
            </a:endParaRPr>
          </a:p>
        </p:txBody>
      </p:sp>
      <p:sp>
        <p:nvSpPr>
          <p:cNvPr id="9" name="object 6"/>
          <p:cNvSpPr/>
          <p:nvPr/>
        </p:nvSpPr>
        <p:spPr>
          <a:xfrm>
            <a:off x="272007" y="1844824"/>
            <a:ext cx="8579296" cy="3312368"/>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algn="just"/>
            <a:r>
              <a:rPr lang="it-IT" sz="2000" b="1" dirty="0" smtClean="0">
                <a:solidFill>
                  <a:srgbClr val="3962BA"/>
                </a:solidFill>
              </a:rPr>
              <a:t>    </a:t>
            </a:r>
            <a:endParaRPr lang="it-IT" sz="2000" dirty="0">
              <a:solidFill>
                <a:srgbClr val="3962BA"/>
              </a:solidFill>
            </a:endParaRPr>
          </a:p>
        </p:txBody>
      </p:sp>
      <p:graphicFrame>
        <p:nvGraphicFramePr>
          <p:cNvPr id="2" name="Tabella 1"/>
          <p:cNvGraphicFramePr>
            <a:graphicFrameLocks noGrp="1"/>
          </p:cNvGraphicFramePr>
          <p:nvPr>
            <p:extLst/>
          </p:nvPr>
        </p:nvGraphicFramePr>
        <p:xfrm>
          <a:off x="593663" y="1833870"/>
          <a:ext cx="3310919" cy="4357311"/>
        </p:xfrm>
        <a:graphic>
          <a:graphicData uri="http://schemas.openxmlformats.org/drawingml/2006/table">
            <a:tbl>
              <a:tblPr>
                <a:tableStyleId>{5C22544A-7EE6-4342-B048-85BDC9FD1C3A}</a:tableStyleId>
              </a:tblPr>
              <a:tblGrid>
                <a:gridCol w="1024511">
                  <a:extLst>
                    <a:ext uri="{9D8B030D-6E8A-4147-A177-3AD203B41FA5}">
                      <a16:colId xmlns:a16="http://schemas.microsoft.com/office/drawing/2014/main" val="3471898255"/>
                    </a:ext>
                  </a:extLst>
                </a:gridCol>
                <a:gridCol w="1099475">
                  <a:extLst>
                    <a:ext uri="{9D8B030D-6E8A-4147-A177-3AD203B41FA5}">
                      <a16:colId xmlns:a16="http://schemas.microsoft.com/office/drawing/2014/main" val="694362889"/>
                    </a:ext>
                  </a:extLst>
                </a:gridCol>
                <a:gridCol w="1186933">
                  <a:extLst>
                    <a:ext uri="{9D8B030D-6E8A-4147-A177-3AD203B41FA5}">
                      <a16:colId xmlns:a16="http://schemas.microsoft.com/office/drawing/2014/main" val="1027559816"/>
                    </a:ext>
                  </a:extLst>
                </a:gridCol>
              </a:tblGrid>
              <a:tr h="178306">
                <a:tc>
                  <a:txBody>
                    <a:bodyPr/>
                    <a:lstStyle/>
                    <a:p>
                      <a:pPr algn="ctr" fontAlgn="b"/>
                      <a:r>
                        <a:rPr lang="it-IT" sz="1300" u="none" strike="noStrike" dirty="0">
                          <a:effectLst/>
                        </a:rPr>
                        <a:t>ANNO</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ctr" fontAlgn="b"/>
                      <a:r>
                        <a:rPr lang="it-IT" sz="1300" u="none" strike="noStrike" dirty="0">
                          <a:effectLst/>
                        </a:rPr>
                        <a:t>GESTIONE 1</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ctr" fontAlgn="b"/>
                      <a:r>
                        <a:rPr lang="it-IT" sz="1300" u="none" strike="noStrike" dirty="0">
                          <a:effectLst/>
                        </a:rPr>
                        <a:t>GESTIONE 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441117218"/>
                  </a:ext>
                </a:extLst>
              </a:tr>
              <a:tr h="178306">
                <a:tc>
                  <a:txBody>
                    <a:bodyPr/>
                    <a:lstStyle/>
                    <a:p>
                      <a:pPr algn="l" fontAlgn="b"/>
                      <a:r>
                        <a:rPr lang="it-IT" sz="1300" u="none" strike="noStrike">
                          <a:effectLst/>
                        </a:rPr>
                        <a:t>1990</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dirty="0">
                          <a:effectLst/>
                        </a:rPr>
                        <a:t> </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2800272030"/>
                  </a:ext>
                </a:extLst>
              </a:tr>
              <a:tr h="178306">
                <a:tc>
                  <a:txBody>
                    <a:bodyPr/>
                    <a:lstStyle/>
                    <a:p>
                      <a:pPr algn="l" fontAlgn="b"/>
                      <a:r>
                        <a:rPr lang="it-IT" sz="1300" u="none" strike="noStrike">
                          <a:effectLst/>
                        </a:rPr>
                        <a:t>1991</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2938386527"/>
                  </a:ext>
                </a:extLst>
              </a:tr>
              <a:tr h="178306">
                <a:tc>
                  <a:txBody>
                    <a:bodyPr/>
                    <a:lstStyle/>
                    <a:p>
                      <a:pPr algn="l" fontAlgn="b"/>
                      <a:r>
                        <a:rPr lang="it-IT" sz="1300" u="none" strike="noStrike">
                          <a:effectLst/>
                        </a:rPr>
                        <a:t>1992</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b="1" u="none" strike="noStrike" dirty="0">
                          <a:effectLst/>
                        </a:rPr>
                        <a:t>52</a:t>
                      </a:r>
                      <a:endParaRPr lang="it-IT" sz="1300" b="1"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3961507603"/>
                  </a:ext>
                </a:extLst>
              </a:tr>
              <a:tr h="178306">
                <a:tc>
                  <a:txBody>
                    <a:bodyPr/>
                    <a:lstStyle/>
                    <a:p>
                      <a:pPr algn="l" fontAlgn="b"/>
                      <a:r>
                        <a:rPr lang="it-IT" sz="1300" u="none" strike="noStrike">
                          <a:effectLst/>
                        </a:rPr>
                        <a:t>1993</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b="1" u="none" strike="noStrike" dirty="0">
                          <a:effectLst/>
                        </a:rPr>
                        <a:t>52</a:t>
                      </a:r>
                      <a:endParaRPr lang="it-IT" sz="1300" b="1"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3111626470"/>
                  </a:ext>
                </a:extLst>
              </a:tr>
              <a:tr h="178306">
                <a:tc>
                  <a:txBody>
                    <a:bodyPr/>
                    <a:lstStyle/>
                    <a:p>
                      <a:pPr algn="l" fontAlgn="b"/>
                      <a:r>
                        <a:rPr lang="it-IT" sz="1300" u="none" strike="noStrike">
                          <a:effectLst/>
                        </a:rPr>
                        <a:t>1994</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1505698414"/>
                  </a:ext>
                </a:extLst>
              </a:tr>
              <a:tr h="178306">
                <a:tc>
                  <a:txBody>
                    <a:bodyPr/>
                    <a:lstStyle/>
                    <a:p>
                      <a:pPr algn="l" fontAlgn="b"/>
                      <a:r>
                        <a:rPr lang="it-IT" sz="1300" u="none" strike="noStrike">
                          <a:effectLst/>
                        </a:rPr>
                        <a:t>1995</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885822150"/>
                  </a:ext>
                </a:extLst>
              </a:tr>
              <a:tr h="178306">
                <a:tc>
                  <a:txBody>
                    <a:bodyPr/>
                    <a:lstStyle/>
                    <a:p>
                      <a:pPr algn="l" fontAlgn="b"/>
                      <a:r>
                        <a:rPr lang="it-IT" sz="1300" u="none" strike="noStrike">
                          <a:effectLst/>
                        </a:rPr>
                        <a:t>1996</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2690024469"/>
                  </a:ext>
                </a:extLst>
              </a:tr>
              <a:tr h="178306">
                <a:tc>
                  <a:txBody>
                    <a:bodyPr/>
                    <a:lstStyle/>
                    <a:p>
                      <a:pPr algn="l" fontAlgn="b"/>
                      <a:r>
                        <a:rPr lang="it-IT" sz="1300" u="none" strike="noStrike">
                          <a:effectLst/>
                        </a:rPr>
                        <a:t>1997</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dirty="0">
                          <a:effectLst/>
                        </a:rPr>
                        <a:t> </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2081674349"/>
                  </a:ext>
                </a:extLst>
              </a:tr>
              <a:tr h="178306">
                <a:tc>
                  <a:txBody>
                    <a:bodyPr/>
                    <a:lstStyle/>
                    <a:p>
                      <a:pPr algn="l" fontAlgn="b"/>
                      <a:r>
                        <a:rPr lang="it-IT" sz="1300" u="none" strike="noStrike">
                          <a:effectLst/>
                        </a:rPr>
                        <a:t>1998</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94132900"/>
                  </a:ext>
                </a:extLst>
              </a:tr>
              <a:tr h="178306">
                <a:tc>
                  <a:txBody>
                    <a:bodyPr/>
                    <a:lstStyle/>
                    <a:p>
                      <a:pPr algn="l" fontAlgn="b"/>
                      <a:r>
                        <a:rPr lang="it-IT" sz="1300" u="none" strike="noStrike" dirty="0">
                          <a:effectLst/>
                        </a:rPr>
                        <a:t>1999</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3863391584"/>
                  </a:ext>
                </a:extLst>
              </a:tr>
              <a:tr h="178306">
                <a:tc>
                  <a:txBody>
                    <a:bodyPr/>
                    <a:lstStyle/>
                    <a:p>
                      <a:pPr algn="l" fontAlgn="b"/>
                      <a:r>
                        <a:rPr lang="it-IT" sz="1300" u="none" strike="noStrike">
                          <a:effectLst/>
                        </a:rPr>
                        <a:t>2000</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1989204845"/>
                  </a:ext>
                </a:extLst>
              </a:tr>
              <a:tr h="178306">
                <a:tc>
                  <a:txBody>
                    <a:bodyPr/>
                    <a:lstStyle/>
                    <a:p>
                      <a:pPr algn="l" fontAlgn="b"/>
                      <a:r>
                        <a:rPr lang="it-IT" sz="1300" u="none" strike="noStrike">
                          <a:effectLst/>
                        </a:rPr>
                        <a:t>2001</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223009849"/>
                  </a:ext>
                </a:extLst>
              </a:tr>
              <a:tr h="178306">
                <a:tc>
                  <a:txBody>
                    <a:bodyPr/>
                    <a:lstStyle/>
                    <a:p>
                      <a:pPr algn="l" fontAlgn="b"/>
                      <a:r>
                        <a:rPr lang="it-IT" sz="1300" u="none" strike="noStrike">
                          <a:effectLst/>
                        </a:rPr>
                        <a:t>2002</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dirty="0">
                          <a:effectLst/>
                        </a:rPr>
                        <a:t> </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3009150157"/>
                  </a:ext>
                </a:extLst>
              </a:tr>
              <a:tr h="178306">
                <a:tc>
                  <a:txBody>
                    <a:bodyPr/>
                    <a:lstStyle/>
                    <a:p>
                      <a:pPr algn="l" fontAlgn="b"/>
                      <a:r>
                        <a:rPr lang="it-IT" sz="1300" u="none" strike="noStrike">
                          <a:effectLst/>
                        </a:rPr>
                        <a:t>2003</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2888647234"/>
                  </a:ext>
                </a:extLst>
              </a:tr>
              <a:tr h="178306">
                <a:tc>
                  <a:txBody>
                    <a:bodyPr/>
                    <a:lstStyle/>
                    <a:p>
                      <a:pPr algn="l" fontAlgn="b"/>
                      <a:r>
                        <a:rPr lang="it-IT" sz="1300" u="none" strike="noStrike">
                          <a:effectLst/>
                        </a:rPr>
                        <a:t>2004</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765039448"/>
                  </a:ext>
                </a:extLst>
              </a:tr>
              <a:tr h="178306">
                <a:tc>
                  <a:txBody>
                    <a:bodyPr/>
                    <a:lstStyle/>
                    <a:p>
                      <a:pPr algn="l" fontAlgn="b"/>
                      <a:r>
                        <a:rPr lang="it-IT" sz="1300" u="none" strike="noStrike">
                          <a:effectLst/>
                        </a:rPr>
                        <a:t>2005</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55516944"/>
                  </a:ext>
                </a:extLst>
              </a:tr>
              <a:tr h="178306">
                <a:tc>
                  <a:txBody>
                    <a:bodyPr/>
                    <a:lstStyle/>
                    <a:p>
                      <a:pPr algn="l" fontAlgn="b"/>
                      <a:r>
                        <a:rPr lang="it-IT" sz="1300" u="none" strike="noStrike">
                          <a:effectLst/>
                        </a:rPr>
                        <a:t>2006</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2900865461"/>
                  </a:ext>
                </a:extLst>
              </a:tr>
              <a:tr h="178306">
                <a:tc>
                  <a:txBody>
                    <a:bodyPr/>
                    <a:lstStyle/>
                    <a:p>
                      <a:pPr algn="l" fontAlgn="b"/>
                      <a:r>
                        <a:rPr lang="it-IT" sz="1300" u="none" strike="noStrike">
                          <a:effectLst/>
                        </a:rPr>
                        <a:t>2007</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2803335325"/>
                  </a:ext>
                </a:extLst>
              </a:tr>
              <a:tr h="178306">
                <a:tc>
                  <a:txBody>
                    <a:bodyPr/>
                    <a:lstStyle/>
                    <a:p>
                      <a:pPr algn="l" fontAlgn="b"/>
                      <a:r>
                        <a:rPr lang="it-IT" sz="1300" u="none" strike="noStrike">
                          <a:effectLst/>
                        </a:rPr>
                        <a:t>2008</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2305637744"/>
                  </a:ext>
                </a:extLst>
              </a:tr>
              <a:tr h="178306">
                <a:tc>
                  <a:txBody>
                    <a:bodyPr/>
                    <a:lstStyle/>
                    <a:p>
                      <a:pPr algn="l" fontAlgn="b"/>
                      <a:r>
                        <a:rPr lang="it-IT" sz="1300" u="none" strike="noStrike">
                          <a:effectLst/>
                        </a:rPr>
                        <a:t>2009</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tx2">
                        <a:lumMod val="20000"/>
                        <a:lumOff val="80000"/>
                      </a:schemeClr>
                    </a:solidFill>
                  </a:tcPr>
                </a:tc>
                <a:extLst>
                  <a:ext uri="{0D108BD9-81ED-4DB2-BD59-A6C34878D82A}">
                    <a16:rowId xmlns:a16="http://schemas.microsoft.com/office/drawing/2014/main" val="2916182035"/>
                  </a:ext>
                </a:extLst>
              </a:tr>
            </a:tbl>
          </a:graphicData>
        </a:graphic>
      </p:graphicFrame>
      <p:sp>
        <p:nvSpPr>
          <p:cNvPr id="7" name="object 6"/>
          <p:cNvSpPr/>
          <p:nvPr/>
        </p:nvSpPr>
        <p:spPr>
          <a:xfrm>
            <a:off x="1015262" y="5482055"/>
            <a:ext cx="5778641" cy="1650087"/>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marL="342900" indent="-342900">
              <a:buFont typeface="Wingdings" panose="05000000000000000000" pitchFamily="2" charset="2"/>
              <a:buChar char="ü"/>
            </a:pPr>
            <a:endParaRPr dirty="0">
              <a:solidFill>
                <a:srgbClr val="3962BA"/>
              </a:solidFill>
            </a:endParaRPr>
          </a:p>
        </p:txBody>
      </p:sp>
      <p:graphicFrame>
        <p:nvGraphicFramePr>
          <p:cNvPr id="8" name="Tabella 7"/>
          <p:cNvGraphicFramePr>
            <a:graphicFrameLocks noGrp="1"/>
          </p:cNvGraphicFramePr>
          <p:nvPr>
            <p:extLst>
              <p:ext uri="{D42A27DB-BD31-4B8C-83A1-F6EECF244321}">
                <p14:modId xmlns:p14="http://schemas.microsoft.com/office/powerpoint/2010/main" val="627641177"/>
              </p:ext>
            </p:extLst>
          </p:nvPr>
        </p:nvGraphicFramePr>
        <p:xfrm>
          <a:off x="4583481" y="2780928"/>
          <a:ext cx="4032448" cy="1076325"/>
        </p:xfrm>
        <a:graphic>
          <a:graphicData uri="http://schemas.openxmlformats.org/drawingml/2006/table">
            <a:tbl>
              <a:tblPr>
                <a:tableStyleId>{5C22544A-7EE6-4342-B048-85BDC9FD1C3A}</a:tableStyleId>
              </a:tblPr>
              <a:tblGrid>
                <a:gridCol w="4032448">
                  <a:extLst>
                    <a:ext uri="{9D8B030D-6E8A-4147-A177-3AD203B41FA5}">
                      <a16:colId xmlns:a16="http://schemas.microsoft.com/office/drawing/2014/main" val="2507180846"/>
                    </a:ext>
                  </a:extLst>
                </a:gridCol>
              </a:tblGrid>
              <a:tr h="0">
                <a:tc>
                  <a:txBody>
                    <a:bodyPr/>
                    <a:lstStyle/>
                    <a:p>
                      <a:pPr algn="just" fontAlgn="b"/>
                      <a:r>
                        <a:rPr lang="it-IT" sz="1400" u="none" strike="noStrike" dirty="0">
                          <a:solidFill>
                            <a:srgbClr val="3962BA"/>
                          </a:solidFill>
                          <a:effectLst/>
                        </a:rPr>
                        <a:t>Neutralizzando i periodi contributivi coincidenti posseduti nella "</a:t>
                      </a:r>
                      <a:r>
                        <a:rPr lang="it-IT" sz="1400" u="none" strike="noStrike" dirty="0" smtClean="0">
                          <a:solidFill>
                            <a:srgbClr val="3962BA"/>
                          </a:solidFill>
                          <a:effectLst/>
                        </a:rPr>
                        <a:t>Gestione </a:t>
                      </a:r>
                      <a:r>
                        <a:rPr lang="it-IT" sz="1400" u="none" strike="noStrike" dirty="0">
                          <a:solidFill>
                            <a:srgbClr val="3962BA"/>
                          </a:solidFill>
                          <a:effectLst/>
                        </a:rPr>
                        <a:t>2" il professionista </a:t>
                      </a:r>
                      <a:r>
                        <a:rPr lang="it-IT" sz="1400" u="none" strike="noStrike" dirty="0" smtClean="0">
                          <a:solidFill>
                            <a:srgbClr val="3962BA"/>
                          </a:solidFill>
                          <a:effectLst/>
                        </a:rPr>
                        <a:t>sommerà </a:t>
                      </a:r>
                      <a:r>
                        <a:rPr lang="it-IT" sz="1400" u="none" strike="noStrike" dirty="0">
                          <a:solidFill>
                            <a:srgbClr val="3962BA"/>
                          </a:solidFill>
                          <a:effectLst/>
                        </a:rPr>
                        <a:t>per il diritto </a:t>
                      </a:r>
                      <a:r>
                        <a:rPr lang="it-IT" sz="1400" u="none" strike="noStrike" dirty="0" smtClean="0">
                          <a:solidFill>
                            <a:srgbClr val="3962BA"/>
                          </a:solidFill>
                          <a:effectLst/>
                        </a:rPr>
                        <a:t>4 </a:t>
                      </a:r>
                      <a:r>
                        <a:rPr lang="it-IT" sz="1400" u="none" strike="noStrike" dirty="0">
                          <a:solidFill>
                            <a:srgbClr val="3962BA"/>
                          </a:solidFill>
                          <a:effectLst/>
                        </a:rPr>
                        <a:t>anni nella "Gestione 1" e  </a:t>
                      </a:r>
                      <a:r>
                        <a:rPr lang="it-IT" sz="1400" u="none" strike="noStrike" dirty="0" smtClean="0">
                          <a:solidFill>
                            <a:srgbClr val="3962BA"/>
                          </a:solidFill>
                          <a:effectLst/>
                        </a:rPr>
                        <a:t>16 </a:t>
                      </a:r>
                      <a:r>
                        <a:rPr lang="it-IT" sz="1400" u="none" strike="noStrike" dirty="0">
                          <a:solidFill>
                            <a:srgbClr val="3962BA"/>
                          </a:solidFill>
                          <a:effectLst/>
                        </a:rPr>
                        <a:t>anni nella "Gestione 2", raggiungendo </a:t>
                      </a:r>
                      <a:r>
                        <a:rPr lang="it-IT" sz="1400" u="none" strike="noStrike" dirty="0" smtClean="0">
                          <a:solidFill>
                            <a:srgbClr val="3962BA"/>
                          </a:solidFill>
                          <a:effectLst/>
                        </a:rPr>
                        <a:t>i 20 </a:t>
                      </a:r>
                      <a:r>
                        <a:rPr lang="it-IT" sz="1400" u="none" strike="noStrike" dirty="0">
                          <a:solidFill>
                            <a:srgbClr val="3962BA"/>
                          </a:solidFill>
                          <a:effectLst/>
                        </a:rPr>
                        <a:t>anni di contribuzione non </a:t>
                      </a:r>
                      <a:r>
                        <a:rPr lang="it-IT" sz="1400" u="none" strike="noStrike" dirty="0" smtClean="0">
                          <a:solidFill>
                            <a:srgbClr val="3962BA"/>
                          </a:solidFill>
                          <a:effectLst/>
                        </a:rPr>
                        <a:t>coincidenti</a:t>
                      </a:r>
                      <a:endParaRPr lang="it-IT" sz="1400" b="0" i="0" u="none" strike="noStrike" dirty="0">
                        <a:solidFill>
                          <a:srgbClr val="3962BA"/>
                        </a:solidFill>
                        <a:effectLst/>
                        <a:latin typeface="Calibri" panose="020F0502020204030204" pitchFamily="34" charset="0"/>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886615686"/>
                  </a:ext>
                </a:extLst>
              </a:tr>
            </a:tbl>
          </a:graphicData>
        </a:graphic>
      </p:graphicFrame>
      <p:sp>
        <p:nvSpPr>
          <p:cNvPr id="10" name="Rectangle 3"/>
          <p:cNvSpPr>
            <a:spLocks noChangeArrowheads="1"/>
          </p:cNvSpPr>
          <p:nvPr/>
        </p:nvSpPr>
        <p:spPr bwMode="auto">
          <a:xfrm>
            <a:off x="606645" y="1188822"/>
            <a:ext cx="6980238" cy="307777"/>
          </a:xfrm>
          <a:prstGeom prst="rect">
            <a:avLst/>
          </a:prstGeom>
          <a:noFill/>
          <a:ln>
            <a:noFill/>
          </a:ln>
          <a:effectLst/>
          <a:extLst>
            <a:ext uri="{909E8E84-426E-40DD-AFC4-6F175D3DCCD1}">
              <a14:hiddenFill xmlns:a14="http://schemas.microsoft.com/office/drawing/2010/main">
                <a:gradFill rotWithShape="0">
                  <a:gsLst>
                    <a:gs pos="0">
                      <a:schemeClr val="bg1"/>
                    </a:gs>
                    <a:gs pos="100000">
                      <a:srgbClr val="FF3300"/>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50000"/>
              </a:spcBef>
            </a:pPr>
            <a:r>
              <a:rPr lang="it-IT" altLang="it-IT" sz="1300" b="1" dirty="0" smtClean="0">
                <a:solidFill>
                  <a:srgbClr val="3962BA"/>
                </a:solidFill>
              </a:rPr>
              <a:t>ESEMPIO </a:t>
            </a:r>
            <a:r>
              <a:rPr lang="it-IT" altLang="it-IT" sz="1300" b="1" dirty="0">
                <a:solidFill>
                  <a:srgbClr val="3962BA"/>
                </a:solidFill>
              </a:rPr>
              <a:t>N. </a:t>
            </a:r>
            <a:r>
              <a:rPr lang="it-IT" altLang="it-IT" sz="1300" b="1" dirty="0" smtClean="0">
                <a:solidFill>
                  <a:srgbClr val="3962BA"/>
                </a:solidFill>
              </a:rPr>
              <a:t>1:    </a:t>
            </a:r>
            <a:r>
              <a:rPr lang="it-IT" altLang="it-IT" sz="1400" b="1" dirty="0" smtClean="0">
                <a:solidFill>
                  <a:srgbClr val="3962BA"/>
                </a:solidFill>
              </a:rPr>
              <a:t>Il professionista </a:t>
            </a:r>
            <a:r>
              <a:rPr lang="it-IT" altLang="it-IT" sz="1400" b="1" dirty="0">
                <a:solidFill>
                  <a:srgbClr val="3962BA"/>
                </a:solidFill>
              </a:rPr>
              <a:t>presenta periodi coincidenti in </a:t>
            </a:r>
            <a:r>
              <a:rPr lang="it-IT" altLang="it-IT" sz="1400" b="1" dirty="0" smtClean="0">
                <a:solidFill>
                  <a:srgbClr val="3962BA"/>
                </a:solidFill>
              </a:rPr>
              <a:t>2 </a:t>
            </a:r>
            <a:r>
              <a:rPr lang="it-IT" altLang="it-IT" sz="1400" b="1" dirty="0">
                <a:solidFill>
                  <a:srgbClr val="3962BA"/>
                </a:solidFill>
              </a:rPr>
              <a:t>gestioni diverse</a:t>
            </a:r>
          </a:p>
        </p:txBody>
      </p:sp>
    </p:spTree>
    <p:extLst>
      <p:ext uri="{BB962C8B-B14F-4D97-AF65-F5344CB8AC3E}">
        <p14:creationId xmlns:p14="http://schemas.microsoft.com/office/powerpoint/2010/main" val="3246377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60EB15A-0681-4A7C-B0BD-203919FF9882}" type="slidenum">
              <a:rPr lang="it-IT" smtClean="0"/>
              <a:pPr/>
              <a:t>22</a:t>
            </a:fld>
            <a:endParaRPr lang="it-IT"/>
          </a:p>
        </p:txBody>
      </p:sp>
      <p:sp>
        <p:nvSpPr>
          <p:cNvPr id="5" name="Titolo 1"/>
          <p:cNvSpPr>
            <a:spLocks noGrp="1"/>
          </p:cNvSpPr>
          <p:nvPr>
            <p:ph type="title"/>
          </p:nvPr>
        </p:nvSpPr>
        <p:spPr>
          <a:xfrm>
            <a:off x="1142976" y="0"/>
            <a:ext cx="3285008" cy="908720"/>
          </a:xfrm>
        </p:spPr>
        <p:txBody>
          <a:bodyPr>
            <a:noAutofit/>
          </a:bodyPr>
          <a:lstStyle/>
          <a:p>
            <a:pPr algn="l"/>
            <a:r>
              <a:rPr lang="it-IT" sz="2000" dirty="0" smtClean="0"/>
              <a:t/>
            </a:r>
            <a:br>
              <a:rPr lang="it-IT" sz="2000" dirty="0" smtClean="0"/>
            </a:br>
            <a:r>
              <a:rPr lang="it-IT" sz="2000" dirty="0" smtClean="0"/>
              <a:t>CUMULO</a:t>
            </a:r>
            <a:r>
              <a:rPr lang="it-IT" sz="2000" dirty="0"/>
              <a:t/>
            </a:r>
            <a:br>
              <a:rPr lang="it-IT" sz="2000" dirty="0"/>
            </a:br>
            <a:r>
              <a:rPr lang="it-IT" sz="2000" dirty="0"/>
              <a:t>LEGGE 11.12.2016, N. 232</a:t>
            </a:r>
            <a:br>
              <a:rPr lang="it-IT" sz="2000" dirty="0"/>
            </a:br>
            <a:r>
              <a:rPr lang="it-IT" sz="2000" dirty="0"/>
              <a:t>(LEGGE DI BILANCIO 2017)</a:t>
            </a:r>
            <a:r>
              <a:rPr lang="it-IT" sz="2000" dirty="0" smtClean="0"/>
              <a:t/>
            </a:r>
            <a:br>
              <a:rPr lang="it-IT" sz="2000" dirty="0" smtClean="0"/>
            </a:br>
            <a:endParaRPr lang="it-IT" sz="2000" dirty="0"/>
          </a:p>
        </p:txBody>
      </p:sp>
      <p:sp>
        <p:nvSpPr>
          <p:cNvPr id="6" name="Titolo 1"/>
          <p:cNvSpPr txBox="1">
            <a:spLocks/>
          </p:cNvSpPr>
          <p:nvPr/>
        </p:nvSpPr>
        <p:spPr>
          <a:xfrm>
            <a:off x="4561655" y="94320"/>
            <a:ext cx="4464496" cy="720079"/>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it-IT" dirty="0" smtClean="0">
                <a:solidFill>
                  <a:srgbClr val="3962BA"/>
                </a:solidFill>
              </a:rPr>
              <a:t>I PERIODI COINCIDENTI</a:t>
            </a:r>
          </a:p>
          <a:p>
            <a:r>
              <a:rPr lang="it-IT" sz="2400" dirty="0" smtClean="0">
                <a:solidFill>
                  <a:srgbClr val="3962BA"/>
                </a:solidFill>
              </a:rPr>
              <a:t>AI FINI DEL DIRITTO</a:t>
            </a:r>
            <a:endParaRPr lang="it-IT" sz="2400" dirty="0">
              <a:solidFill>
                <a:srgbClr val="3962BA"/>
              </a:solidFill>
            </a:endParaRPr>
          </a:p>
        </p:txBody>
      </p:sp>
      <p:sp>
        <p:nvSpPr>
          <p:cNvPr id="9" name="object 6"/>
          <p:cNvSpPr/>
          <p:nvPr/>
        </p:nvSpPr>
        <p:spPr>
          <a:xfrm>
            <a:off x="272007" y="1844824"/>
            <a:ext cx="8579296" cy="3312368"/>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algn="just"/>
            <a:r>
              <a:rPr lang="it-IT" sz="2000" b="1" dirty="0" smtClean="0">
                <a:solidFill>
                  <a:srgbClr val="3962BA"/>
                </a:solidFill>
              </a:rPr>
              <a:t>    </a:t>
            </a:r>
            <a:endParaRPr lang="it-IT" sz="2000" dirty="0">
              <a:solidFill>
                <a:srgbClr val="3962BA"/>
              </a:solidFill>
            </a:endParaRPr>
          </a:p>
        </p:txBody>
      </p:sp>
      <p:sp>
        <p:nvSpPr>
          <p:cNvPr id="7" name="object 6"/>
          <p:cNvSpPr/>
          <p:nvPr/>
        </p:nvSpPr>
        <p:spPr>
          <a:xfrm>
            <a:off x="1015262" y="5482055"/>
            <a:ext cx="5778641" cy="1650087"/>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marL="342900" indent="-342900">
              <a:buFont typeface="Wingdings" panose="05000000000000000000" pitchFamily="2" charset="2"/>
              <a:buChar char="ü"/>
            </a:pPr>
            <a:endParaRPr dirty="0">
              <a:solidFill>
                <a:srgbClr val="3962BA"/>
              </a:solidFill>
            </a:endParaRPr>
          </a:p>
        </p:txBody>
      </p:sp>
      <p:graphicFrame>
        <p:nvGraphicFramePr>
          <p:cNvPr id="8" name="Tabella 7"/>
          <p:cNvGraphicFramePr>
            <a:graphicFrameLocks noGrp="1"/>
          </p:cNvGraphicFramePr>
          <p:nvPr>
            <p:extLst>
              <p:ext uri="{D42A27DB-BD31-4B8C-83A1-F6EECF244321}">
                <p14:modId xmlns:p14="http://schemas.microsoft.com/office/powerpoint/2010/main" val="3209236296"/>
              </p:ext>
            </p:extLst>
          </p:nvPr>
        </p:nvGraphicFramePr>
        <p:xfrm>
          <a:off x="4487296" y="2674800"/>
          <a:ext cx="4104456" cy="1076325"/>
        </p:xfrm>
        <a:graphic>
          <a:graphicData uri="http://schemas.openxmlformats.org/drawingml/2006/table">
            <a:tbl>
              <a:tblPr>
                <a:tableStyleId>{5C22544A-7EE6-4342-B048-85BDC9FD1C3A}</a:tableStyleId>
              </a:tblPr>
              <a:tblGrid>
                <a:gridCol w="4104456">
                  <a:extLst>
                    <a:ext uri="{9D8B030D-6E8A-4147-A177-3AD203B41FA5}">
                      <a16:colId xmlns:a16="http://schemas.microsoft.com/office/drawing/2014/main" val="2507180846"/>
                    </a:ext>
                  </a:extLst>
                </a:gridCol>
              </a:tblGrid>
              <a:tr h="0">
                <a:tc>
                  <a:txBody>
                    <a:bodyPr/>
                    <a:lstStyle/>
                    <a:p>
                      <a:pPr algn="just" fontAlgn="b"/>
                      <a:r>
                        <a:rPr lang="it-IT" sz="1400" u="none" strike="noStrike" dirty="0">
                          <a:solidFill>
                            <a:srgbClr val="3962BA"/>
                          </a:solidFill>
                          <a:effectLst/>
                        </a:rPr>
                        <a:t>Neutralizzando i periodi contributivi coincidenti posseduti nella "Gestione  </a:t>
                      </a:r>
                      <a:r>
                        <a:rPr lang="it-IT" sz="1400" u="none" strike="noStrike" dirty="0" smtClean="0">
                          <a:solidFill>
                            <a:srgbClr val="3962BA"/>
                          </a:solidFill>
                          <a:effectLst/>
                        </a:rPr>
                        <a:t>3" </a:t>
                      </a:r>
                      <a:r>
                        <a:rPr lang="it-IT" sz="1400" u="none" strike="noStrike" dirty="0">
                          <a:solidFill>
                            <a:srgbClr val="3962BA"/>
                          </a:solidFill>
                          <a:effectLst/>
                        </a:rPr>
                        <a:t>il </a:t>
                      </a:r>
                      <a:r>
                        <a:rPr lang="it-IT" sz="1400" u="none" strike="noStrike" dirty="0" smtClean="0">
                          <a:solidFill>
                            <a:srgbClr val="3962BA"/>
                          </a:solidFill>
                          <a:effectLst/>
                        </a:rPr>
                        <a:t>professionista</a:t>
                      </a:r>
                      <a:r>
                        <a:rPr lang="it-IT" sz="1400" u="none" strike="noStrike" baseline="0" dirty="0" smtClean="0">
                          <a:solidFill>
                            <a:srgbClr val="3962BA"/>
                          </a:solidFill>
                          <a:effectLst/>
                        </a:rPr>
                        <a:t> somm</a:t>
                      </a:r>
                      <a:r>
                        <a:rPr lang="it-IT" sz="1400" u="none" strike="noStrike" dirty="0" smtClean="0">
                          <a:solidFill>
                            <a:srgbClr val="3962BA"/>
                          </a:solidFill>
                          <a:effectLst/>
                        </a:rPr>
                        <a:t>erà </a:t>
                      </a:r>
                      <a:r>
                        <a:rPr lang="it-IT" sz="1400" u="none" strike="noStrike" dirty="0">
                          <a:solidFill>
                            <a:srgbClr val="3962BA"/>
                          </a:solidFill>
                          <a:effectLst/>
                        </a:rPr>
                        <a:t>per il diritto </a:t>
                      </a:r>
                      <a:r>
                        <a:rPr lang="it-IT" sz="1400" u="none" strike="noStrike" dirty="0" smtClean="0">
                          <a:solidFill>
                            <a:srgbClr val="3962BA"/>
                          </a:solidFill>
                          <a:effectLst/>
                        </a:rPr>
                        <a:t>4 </a:t>
                      </a:r>
                      <a:r>
                        <a:rPr lang="it-IT" sz="1400" u="none" strike="noStrike" dirty="0">
                          <a:solidFill>
                            <a:srgbClr val="3962BA"/>
                          </a:solidFill>
                          <a:effectLst/>
                        </a:rPr>
                        <a:t>anni nella "Gestione </a:t>
                      </a:r>
                      <a:r>
                        <a:rPr lang="it-IT" sz="1400" u="none" strike="noStrike" dirty="0" smtClean="0">
                          <a:solidFill>
                            <a:srgbClr val="3962BA"/>
                          </a:solidFill>
                          <a:effectLst/>
                        </a:rPr>
                        <a:t>1", 5 anni nella «Gestione 2» e 11 </a:t>
                      </a:r>
                      <a:r>
                        <a:rPr lang="it-IT" sz="1400" u="none" strike="noStrike" dirty="0">
                          <a:solidFill>
                            <a:srgbClr val="3962BA"/>
                          </a:solidFill>
                          <a:effectLst/>
                        </a:rPr>
                        <a:t>anni nella "Gestione </a:t>
                      </a:r>
                      <a:r>
                        <a:rPr lang="it-IT" sz="1400" u="none" strike="noStrike" dirty="0" smtClean="0">
                          <a:solidFill>
                            <a:srgbClr val="3962BA"/>
                          </a:solidFill>
                          <a:effectLst/>
                        </a:rPr>
                        <a:t>3", </a:t>
                      </a:r>
                      <a:r>
                        <a:rPr lang="it-IT" sz="1400" u="none" strike="noStrike" dirty="0">
                          <a:solidFill>
                            <a:srgbClr val="3962BA"/>
                          </a:solidFill>
                          <a:effectLst/>
                        </a:rPr>
                        <a:t>raggiungendo </a:t>
                      </a:r>
                      <a:r>
                        <a:rPr lang="it-IT" sz="1400" u="none" strike="noStrike" dirty="0" smtClean="0">
                          <a:solidFill>
                            <a:srgbClr val="3962BA"/>
                          </a:solidFill>
                          <a:effectLst/>
                        </a:rPr>
                        <a:t> </a:t>
                      </a:r>
                      <a:r>
                        <a:rPr lang="it-IT" sz="1400" u="none" strike="noStrike" dirty="0">
                          <a:solidFill>
                            <a:srgbClr val="3962BA"/>
                          </a:solidFill>
                          <a:effectLst/>
                        </a:rPr>
                        <a:t>20 anni di contribuzione non </a:t>
                      </a:r>
                      <a:r>
                        <a:rPr lang="it-IT" sz="1400" u="none" strike="noStrike" dirty="0" smtClean="0">
                          <a:solidFill>
                            <a:srgbClr val="3962BA"/>
                          </a:solidFill>
                          <a:effectLst/>
                        </a:rPr>
                        <a:t>coincidenti</a:t>
                      </a:r>
                      <a:endParaRPr lang="it-IT" sz="1400" b="0" i="0" u="none" strike="noStrike" dirty="0">
                        <a:solidFill>
                          <a:srgbClr val="3962BA"/>
                        </a:solidFill>
                        <a:effectLst/>
                        <a:latin typeface="Calibri" panose="020F0502020204030204" pitchFamily="34" charset="0"/>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886615686"/>
                  </a:ext>
                </a:extLst>
              </a:tr>
            </a:tbl>
          </a:graphicData>
        </a:graphic>
      </p:graphicFrame>
      <p:sp>
        <p:nvSpPr>
          <p:cNvPr id="10" name="Rectangle 3"/>
          <p:cNvSpPr>
            <a:spLocks noChangeArrowheads="1"/>
          </p:cNvSpPr>
          <p:nvPr/>
        </p:nvSpPr>
        <p:spPr bwMode="auto">
          <a:xfrm>
            <a:off x="683568" y="1046705"/>
            <a:ext cx="6980238" cy="292388"/>
          </a:xfrm>
          <a:prstGeom prst="rect">
            <a:avLst/>
          </a:prstGeom>
          <a:noFill/>
          <a:ln>
            <a:noFill/>
          </a:ln>
          <a:effectLst/>
          <a:extLst>
            <a:ext uri="{909E8E84-426E-40DD-AFC4-6F175D3DCCD1}">
              <a14:hiddenFill xmlns:a14="http://schemas.microsoft.com/office/drawing/2010/main">
                <a:gradFill rotWithShape="0">
                  <a:gsLst>
                    <a:gs pos="0">
                      <a:schemeClr val="bg1"/>
                    </a:gs>
                    <a:gs pos="100000">
                      <a:srgbClr val="FF3300"/>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50000"/>
              </a:spcBef>
            </a:pPr>
            <a:r>
              <a:rPr lang="it-IT" altLang="it-IT" sz="1300" b="1" dirty="0" smtClean="0">
                <a:solidFill>
                  <a:srgbClr val="3962BA"/>
                </a:solidFill>
              </a:rPr>
              <a:t>ESEMPIO </a:t>
            </a:r>
            <a:r>
              <a:rPr lang="it-IT" altLang="it-IT" sz="1300" b="1" dirty="0">
                <a:solidFill>
                  <a:srgbClr val="3962BA"/>
                </a:solidFill>
              </a:rPr>
              <a:t>N. 2</a:t>
            </a:r>
            <a:r>
              <a:rPr lang="it-IT" altLang="it-IT" sz="1300" b="1" dirty="0" smtClean="0">
                <a:solidFill>
                  <a:srgbClr val="3962BA"/>
                </a:solidFill>
              </a:rPr>
              <a:t>:    Il professionista </a:t>
            </a:r>
            <a:r>
              <a:rPr lang="it-IT" altLang="it-IT" sz="1300" b="1" dirty="0">
                <a:solidFill>
                  <a:srgbClr val="3962BA"/>
                </a:solidFill>
              </a:rPr>
              <a:t>presenta periodi coincidenti in 3</a:t>
            </a:r>
            <a:r>
              <a:rPr lang="it-IT" altLang="it-IT" sz="1300" b="1" dirty="0" smtClean="0">
                <a:solidFill>
                  <a:srgbClr val="3962BA"/>
                </a:solidFill>
              </a:rPr>
              <a:t> </a:t>
            </a:r>
            <a:r>
              <a:rPr lang="it-IT" altLang="it-IT" sz="1300" b="1" dirty="0">
                <a:solidFill>
                  <a:srgbClr val="3962BA"/>
                </a:solidFill>
              </a:rPr>
              <a:t>gestioni diverse</a:t>
            </a:r>
          </a:p>
        </p:txBody>
      </p:sp>
      <p:graphicFrame>
        <p:nvGraphicFramePr>
          <p:cNvPr id="3" name="Tabella 2"/>
          <p:cNvGraphicFramePr>
            <a:graphicFrameLocks noGrp="1"/>
          </p:cNvGraphicFramePr>
          <p:nvPr>
            <p:extLst/>
          </p:nvPr>
        </p:nvGraphicFramePr>
        <p:xfrm>
          <a:off x="382104" y="1556792"/>
          <a:ext cx="3910631" cy="4525962"/>
        </p:xfrm>
        <a:graphic>
          <a:graphicData uri="http://schemas.openxmlformats.org/drawingml/2006/table">
            <a:tbl>
              <a:tblPr>
                <a:tableStyleId>{5C22544A-7EE6-4342-B048-85BDC9FD1C3A}</a:tableStyleId>
              </a:tblPr>
              <a:tblGrid>
                <a:gridCol w="599713">
                  <a:extLst>
                    <a:ext uri="{9D8B030D-6E8A-4147-A177-3AD203B41FA5}">
                      <a16:colId xmlns:a16="http://schemas.microsoft.com/office/drawing/2014/main" val="2948107968"/>
                    </a:ext>
                  </a:extLst>
                </a:gridCol>
                <a:gridCol w="1024510">
                  <a:extLst>
                    <a:ext uri="{9D8B030D-6E8A-4147-A177-3AD203B41FA5}">
                      <a16:colId xmlns:a16="http://schemas.microsoft.com/office/drawing/2014/main" val="2199291825"/>
                    </a:ext>
                  </a:extLst>
                </a:gridCol>
                <a:gridCol w="1099475">
                  <a:extLst>
                    <a:ext uri="{9D8B030D-6E8A-4147-A177-3AD203B41FA5}">
                      <a16:colId xmlns:a16="http://schemas.microsoft.com/office/drawing/2014/main" val="545506175"/>
                    </a:ext>
                  </a:extLst>
                </a:gridCol>
                <a:gridCol w="1186933">
                  <a:extLst>
                    <a:ext uri="{9D8B030D-6E8A-4147-A177-3AD203B41FA5}">
                      <a16:colId xmlns:a16="http://schemas.microsoft.com/office/drawing/2014/main" val="2563281970"/>
                    </a:ext>
                  </a:extLst>
                </a:gridCol>
              </a:tblGrid>
              <a:tr h="215522">
                <a:tc>
                  <a:txBody>
                    <a:bodyPr/>
                    <a:lstStyle/>
                    <a:p>
                      <a:pPr algn="ctr" fontAlgn="b"/>
                      <a:r>
                        <a:rPr lang="it-IT" sz="1300" u="none" strike="noStrike" dirty="0">
                          <a:effectLst/>
                        </a:rPr>
                        <a:t>ANNO</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ctr" fontAlgn="b"/>
                      <a:r>
                        <a:rPr lang="it-IT" sz="1300" u="none" strike="noStrike">
                          <a:effectLst/>
                        </a:rPr>
                        <a:t>GESTIONE 1</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ctr" fontAlgn="b"/>
                      <a:r>
                        <a:rPr lang="it-IT" sz="1300" u="none" strike="noStrike">
                          <a:effectLst/>
                        </a:rPr>
                        <a:t>GESTIONE 2</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ctr" fontAlgn="b"/>
                      <a:r>
                        <a:rPr lang="it-IT" sz="1300" u="none" strike="noStrike">
                          <a:effectLst/>
                        </a:rPr>
                        <a:t>GESTIONE 3</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4248289245"/>
                  </a:ext>
                </a:extLst>
              </a:tr>
              <a:tr h="215522">
                <a:tc>
                  <a:txBody>
                    <a:bodyPr/>
                    <a:lstStyle/>
                    <a:p>
                      <a:pPr algn="l" fontAlgn="b"/>
                      <a:r>
                        <a:rPr lang="it-IT" sz="1300" u="none" strike="noStrike" dirty="0">
                          <a:effectLst/>
                        </a:rPr>
                        <a:t>1990</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a:effectLst/>
                        </a:rPr>
                        <a:t>52</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2515314663"/>
                  </a:ext>
                </a:extLst>
              </a:tr>
              <a:tr h="215522">
                <a:tc>
                  <a:txBody>
                    <a:bodyPr/>
                    <a:lstStyle/>
                    <a:p>
                      <a:pPr algn="l" fontAlgn="b"/>
                      <a:r>
                        <a:rPr lang="it-IT" sz="1300" u="none" strike="noStrike" dirty="0">
                          <a:effectLst/>
                        </a:rPr>
                        <a:t>1991</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a:effectLst/>
                        </a:rPr>
                        <a:t>52</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3228165661"/>
                  </a:ext>
                </a:extLst>
              </a:tr>
              <a:tr h="215522">
                <a:tc>
                  <a:txBody>
                    <a:bodyPr/>
                    <a:lstStyle/>
                    <a:p>
                      <a:pPr algn="l" fontAlgn="b"/>
                      <a:r>
                        <a:rPr lang="it-IT" sz="1300" u="none" strike="noStrike" dirty="0">
                          <a:effectLst/>
                        </a:rPr>
                        <a:t>1992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a:effectLst/>
                        </a:rPr>
                        <a:t>52</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1"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b="1" u="none" strike="noStrike" dirty="0">
                          <a:effectLst/>
                        </a:rPr>
                        <a:t>52</a:t>
                      </a:r>
                      <a:endParaRPr lang="it-IT" sz="1300" b="1"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3668415043"/>
                  </a:ext>
                </a:extLst>
              </a:tr>
              <a:tr h="215522">
                <a:tc>
                  <a:txBody>
                    <a:bodyPr/>
                    <a:lstStyle/>
                    <a:p>
                      <a:pPr algn="l" fontAlgn="b"/>
                      <a:r>
                        <a:rPr lang="it-IT" sz="1300" u="none" strike="noStrike" dirty="0">
                          <a:effectLst/>
                        </a:rPr>
                        <a:t>1993</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a:effectLst/>
                        </a:rPr>
                        <a:t>52</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1"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b="1" u="none" strike="noStrike" dirty="0">
                          <a:effectLst/>
                        </a:rPr>
                        <a:t>52</a:t>
                      </a:r>
                      <a:endParaRPr lang="it-IT" sz="1300" b="1"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1657346441"/>
                  </a:ext>
                </a:extLst>
              </a:tr>
              <a:tr h="215522">
                <a:tc>
                  <a:txBody>
                    <a:bodyPr/>
                    <a:lstStyle/>
                    <a:p>
                      <a:pPr algn="l" fontAlgn="b"/>
                      <a:r>
                        <a:rPr lang="it-IT" sz="1300" u="none" strike="noStrike" dirty="0">
                          <a:effectLst/>
                        </a:rPr>
                        <a:t>1994</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3026070714"/>
                  </a:ext>
                </a:extLst>
              </a:tr>
              <a:tr h="215522">
                <a:tc>
                  <a:txBody>
                    <a:bodyPr/>
                    <a:lstStyle/>
                    <a:p>
                      <a:pPr algn="l" fontAlgn="b"/>
                      <a:r>
                        <a:rPr lang="it-IT" sz="1300" u="none" strike="noStrike" dirty="0">
                          <a:effectLst/>
                        </a:rPr>
                        <a:t>1995</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2841146283"/>
                  </a:ext>
                </a:extLst>
              </a:tr>
              <a:tr h="215522">
                <a:tc>
                  <a:txBody>
                    <a:bodyPr/>
                    <a:lstStyle/>
                    <a:p>
                      <a:pPr algn="l" fontAlgn="b"/>
                      <a:r>
                        <a:rPr lang="it-IT" sz="1300" u="none" strike="noStrike" dirty="0">
                          <a:effectLst/>
                        </a:rPr>
                        <a:t>1996</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b="1" u="none" strike="noStrike" dirty="0">
                          <a:effectLst/>
                        </a:rPr>
                        <a:t>52</a:t>
                      </a:r>
                      <a:endParaRPr lang="it-IT" sz="1300" b="1"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3041042999"/>
                  </a:ext>
                </a:extLst>
              </a:tr>
              <a:tr h="215522">
                <a:tc>
                  <a:txBody>
                    <a:bodyPr/>
                    <a:lstStyle/>
                    <a:p>
                      <a:pPr algn="l" fontAlgn="b"/>
                      <a:r>
                        <a:rPr lang="it-IT" sz="1300" u="none" strike="noStrike" dirty="0">
                          <a:effectLst/>
                        </a:rPr>
                        <a:t>1997</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b="1" u="none" strike="noStrike" dirty="0">
                          <a:effectLst/>
                        </a:rPr>
                        <a:t>52</a:t>
                      </a:r>
                      <a:endParaRPr lang="it-IT" sz="1300" b="1"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3980561862"/>
                  </a:ext>
                </a:extLst>
              </a:tr>
              <a:tr h="215522">
                <a:tc>
                  <a:txBody>
                    <a:bodyPr/>
                    <a:lstStyle/>
                    <a:p>
                      <a:pPr algn="l" fontAlgn="b"/>
                      <a:r>
                        <a:rPr lang="it-IT" sz="1300" u="none" strike="noStrike" dirty="0">
                          <a:effectLst/>
                        </a:rPr>
                        <a:t>1998</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b="1" u="none" strike="noStrike" dirty="0">
                          <a:effectLst/>
                        </a:rPr>
                        <a:t>52</a:t>
                      </a:r>
                      <a:endParaRPr lang="it-IT" sz="1300" b="1"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1773914981"/>
                  </a:ext>
                </a:extLst>
              </a:tr>
              <a:tr h="215522">
                <a:tc>
                  <a:txBody>
                    <a:bodyPr/>
                    <a:lstStyle/>
                    <a:p>
                      <a:pPr algn="l" fontAlgn="b"/>
                      <a:r>
                        <a:rPr lang="it-IT" sz="1300" u="none" strike="noStrike" dirty="0">
                          <a:effectLst/>
                        </a:rPr>
                        <a:t>1999</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b="1" u="none" strike="noStrike" dirty="0">
                          <a:effectLst/>
                        </a:rPr>
                        <a:t>52</a:t>
                      </a:r>
                      <a:endParaRPr lang="it-IT" sz="1300" b="1"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900079897"/>
                  </a:ext>
                </a:extLst>
              </a:tr>
              <a:tr h="215522">
                <a:tc>
                  <a:txBody>
                    <a:bodyPr/>
                    <a:lstStyle/>
                    <a:p>
                      <a:pPr algn="l" fontAlgn="b"/>
                      <a:r>
                        <a:rPr lang="it-IT" sz="1300" u="none" strike="noStrike" dirty="0">
                          <a:effectLst/>
                        </a:rPr>
                        <a:t>2000</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b="1" u="none" strike="noStrike" dirty="0">
                          <a:effectLst/>
                        </a:rPr>
                        <a:t>52</a:t>
                      </a:r>
                      <a:endParaRPr lang="it-IT" sz="1300" b="1"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1607784280"/>
                  </a:ext>
                </a:extLst>
              </a:tr>
              <a:tr h="215522">
                <a:tc>
                  <a:txBody>
                    <a:bodyPr/>
                    <a:lstStyle/>
                    <a:p>
                      <a:pPr algn="l" fontAlgn="b"/>
                      <a:r>
                        <a:rPr lang="it-IT" sz="1300" u="none" strike="noStrike" dirty="0">
                          <a:effectLst/>
                        </a:rPr>
                        <a:t>2001</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3266893600"/>
                  </a:ext>
                </a:extLst>
              </a:tr>
              <a:tr h="215522">
                <a:tc>
                  <a:txBody>
                    <a:bodyPr/>
                    <a:lstStyle/>
                    <a:p>
                      <a:pPr algn="l" fontAlgn="b"/>
                      <a:r>
                        <a:rPr lang="it-IT" sz="1300" u="none" strike="noStrike" dirty="0">
                          <a:effectLst/>
                        </a:rPr>
                        <a:t>2002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3747988153"/>
                  </a:ext>
                </a:extLst>
              </a:tr>
              <a:tr h="215522">
                <a:tc>
                  <a:txBody>
                    <a:bodyPr/>
                    <a:lstStyle/>
                    <a:p>
                      <a:pPr algn="l" fontAlgn="b"/>
                      <a:r>
                        <a:rPr lang="it-IT" sz="1300" u="none" strike="noStrike" dirty="0">
                          <a:effectLst/>
                        </a:rPr>
                        <a:t>2003</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3881925489"/>
                  </a:ext>
                </a:extLst>
              </a:tr>
              <a:tr h="215522">
                <a:tc>
                  <a:txBody>
                    <a:bodyPr/>
                    <a:lstStyle/>
                    <a:p>
                      <a:pPr algn="l" fontAlgn="b"/>
                      <a:r>
                        <a:rPr lang="it-IT" sz="1300" u="none" strike="noStrike" dirty="0">
                          <a:effectLst/>
                        </a:rPr>
                        <a:t>2004</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dirty="0">
                          <a:effectLst/>
                        </a:rPr>
                        <a:t> </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2542295124"/>
                  </a:ext>
                </a:extLst>
              </a:tr>
              <a:tr h="215522">
                <a:tc>
                  <a:txBody>
                    <a:bodyPr/>
                    <a:lstStyle/>
                    <a:p>
                      <a:pPr algn="l" fontAlgn="b"/>
                      <a:r>
                        <a:rPr lang="it-IT" sz="1300" u="none" strike="noStrike" dirty="0">
                          <a:effectLst/>
                        </a:rPr>
                        <a:t>2005</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dirty="0">
                          <a:effectLst/>
                        </a:rPr>
                        <a:t> </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491925367"/>
                  </a:ext>
                </a:extLst>
              </a:tr>
              <a:tr h="215522">
                <a:tc>
                  <a:txBody>
                    <a:bodyPr/>
                    <a:lstStyle/>
                    <a:p>
                      <a:pPr algn="l" fontAlgn="b"/>
                      <a:r>
                        <a:rPr lang="it-IT" sz="1300" u="none" strike="noStrike" dirty="0">
                          <a:effectLst/>
                        </a:rPr>
                        <a:t>2006</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dirty="0">
                          <a:effectLst/>
                        </a:rPr>
                        <a:t> </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81680442"/>
                  </a:ext>
                </a:extLst>
              </a:tr>
              <a:tr h="215522">
                <a:tc>
                  <a:txBody>
                    <a:bodyPr/>
                    <a:lstStyle/>
                    <a:p>
                      <a:pPr algn="l" fontAlgn="b"/>
                      <a:r>
                        <a:rPr lang="it-IT" sz="1300" u="none" strike="noStrike" dirty="0">
                          <a:effectLst/>
                        </a:rPr>
                        <a:t>2007</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dirty="0">
                          <a:effectLst/>
                        </a:rPr>
                        <a:t> </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a:effectLst/>
                        </a:rPr>
                        <a:t> </a:t>
                      </a:r>
                      <a:endParaRPr lang="it-IT" sz="1300" b="0" i="0" u="none" strike="noStrike">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1715751149"/>
                  </a:ext>
                </a:extLst>
              </a:tr>
              <a:tr h="215522">
                <a:tc>
                  <a:txBody>
                    <a:bodyPr/>
                    <a:lstStyle/>
                    <a:p>
                      <a:pPr algn="l" fontAlgn="b"/>
                      <a:r>
                        <a:rPr lang="it-IT" sz="1300" u="none" strike="noStrike" dirty="0">
                          <a:effectLst/>
                        </a:rPr>
                        <a:t>2008</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dirty="0">
                          <a:effectLst/>
                        </a:rPr>
                        <a:t> </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dirty="0">
                          <a:effectLst/>
                        </a:rPr>
                        <a:t> </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1983527262"/>
                  </a:ext>
                </a:extLst>
              </a:tr>
              <a:tr h="215522">
                <a:tc>
                  <a:txBody>
                    <a:bodyPr/>
                    <a:lstStyle/>
                    <a:p>
                      <a:pPr algn="l" fontAlgn="b"/>
                      <a:r>
                        <a:rPr lang="it-IT" sz="1300" u="none" strike="noStrike" dirty="0">
                          <a:effectLst/>
                        </a:rPr>
                        <a:t>2009</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dirty="0">
                          <a:effectLst/>
                        </a:rPr>
                        <a:t> </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l" fontAlgn="b"/>
                      <a:r>
                        <a:rPr lang="it-IT" sz="1300" u="none" strike="noStrike" dirty="0">
                          <a:effectLst/>
                        </a:rPr>
                        <a:t> </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tc>
                  <a:txBody>
                    <a:bodyPr/>
                    <a:lstStyle/>
                    <a:p>
                      <a:pPr algn="r" fontAlgn="b"/>
                      <a:r>
                        <a:rPr lang="it-IT" sz="1300" u="none" strike="noStrike" dirty="0">
                          <a:effectLst/>
                        </a:rPr>
                        <a:t>52</a:t>
                      </a:r>
                      <a:endParaRPr lang="it-IT" sz="1300" b="0" i="0" u="none" strike="noStrike" dirty="0">
                        <a:solidFill>
                          <a:srgbClr val="000000"/>
                        </a:solidFill>
                        <a:effectLst/>
                        <a:latin typeface="Calibri" panose="020F0502020204030204" pitchFamily="34" charset="0"/>
                      </a:endParaRPr>
                    </a:p>
                  </a:txBody>
                  <a:tcPr marL="9371" marR="9371" marT="9371" marB="0" anchor="b">
                    <a:solidFill>
                      <a:schemeClr val="accent1">
                        <a:lumMod val="40000"/>
                        <a:lumOff val="60000"/>
                      </a:schemeClr>
                    </a:solidFill>
                  </a:tcPr>
                </a:tc>
                <a:extLst>
                  <a:ext uri="{0D108BD9-81ED-4DB2-BD59-A6C34878D82A}">
                    <a16:rowId xmlns:a16="http://schemas.microsoft.com/office/drawing/2014/main" val="3775886839"/>
                  </a:ext>
                </a:extLst>
              </a:tr>
            </a:tbl>
          </a:graphicData>
        </a:graphic>
      </p:graphicFrame>
    </p:spTree>
    <p:extLst>
      <p:ext uri="{BB962C8B-B14F-4D97-AF65-F5344CB8AC3E}">
        <p14:creationId xmlns:p14="http://schemas.microsoft.com/office/powerpoint/2010/main" val="12109088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2 6"/>
          <p:cNvCxnSpPr/>
          <p:nvPr/>
        </p:nvCxnSpPr>
        <p:spPr>
          <a:xfrm>
            <a:off x="4545173" y="1820295"/>
            <a:ext cx="0" cy="4529470"/>
          </a:xfrm>
          <a:prstGeom prst="straightConnector1">
            <a:avLst/>
          </a:prstGeom>
          <a:ln w="63500" cmpd="sng">
            <a:tailEnd type="none"/>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1394358" y="1021434"/>
            <a:ext cx="2050564" cy="461665"/>
          </a:xfrm>
          <a:prstGeom prst="rect">
            <a:avLst/>
          </a:prstGeom>
          <a:noFill/>
        </p:spPr>
        <p:txBody>
          <a:bodyPr wrap="square" rtlCol="0">
            <a:spAutoFit/>
          </a:bodyPr>
          <a:lstStyle/>
          <a:p>
            <a:r>
              <a:rPr lang="it-IT" sz="2400" u="sng" dirty="0" smtClean="0">
                <a:solidFill>
                  <a:srgbClr val="3962BA"/>
                </a:solidFill>
              </a:rPr>
              <a:t>Totalizzazione</a:t>
            </a:r>
            <a:endParaRPr lang="it-IT" sz="2400" u="sng" dirty="0">
              <a:solidFill>
                <a:srgbClr val="3962BA"/>
              </a:solidFill>
            </a:endParaRPr>
          </a:p>
        </p:txBody>
      </p:sp>
      <p:sp>
        <p:nvSpPr>
          <p:cNvPr id="19" name="CasellaDiTesto 18"/>
          <p:cNvSpPr txBox="1"/>
          <p:nvPr/>
        </p:nvSpPr>
        <p:spPr>
          <a:xfrm>
            <a:off x="6262629" y="1030671"/>
            <a:ext cx="1257902" cy="461665"/>
          </a:xfrm>
          <a:prstGeom prst="rect">
            <a:avLst/>
          </a:prstGeom>
          <a:noFill/>
        </p:spPr>
        <p:txBody>
          <a:bodyPr wrap="square" rtlCol="0">
            <a:spAutoFit/>
          </a:bodyPr>
          <a:lstStyle>
            <a:defPPr>
              <a:defRPr lang="en-US"/>
            </a:defPPr>
            <a:lvl1pPr>
              <a:defRPr sz="2400"/>
            </a:lvl1pPr>
          </a:lstStyle>
          <a:p>
            <a:r>
              <a:rPr lang="it-IT" u="sng" dirty="0">
                <a:solidFill>
                  <a:srgbClr val="FF0000"/>
                </a:solidFill>
              </a:rPr>
              <a:t>Cumulo</a:t>
            </a:r>
          </a:p>
        </p:txBody>
      </p:sp>
      <p:sp>
        <p:nvSpPr>
          <p:cNvPr id="21" name="CasellaDiTesto 20"/>
          <p:cNvSpPr txBox="1"/>
          <p:nvPr/>
        </p:nvSpPr>
        <p:spPr>
          <a:xfrm>
            <a:off x="3635896" y="82136"/>
            <a:ext cx="5325973" cy="830997"/>
          </a:xfrm>
          <a:prstGeom prst="rect">
            <a:avLst/>
          </a:prstGeom>
          <a:noFill/>
        </p:spPr>
        <p:txBody>
          <a:bodyPr wrap="square" rtlCol="0">
            <a:spAutoFit/>
          </a:bodyPr>
          <a:lstStyle/>
          <a:p>
            <a:pPr algn="r"/>
            <a:r>
              <a:rPr lang="it-IT" sz="2400" dirty="0" smtClean="0">
                <a:solidFill>
                  <a:srgbClr val="3962BA"/>
                </a:solidFill>
              </a:rPr>
              <a:t>CONFRONTO  TOTALIZZAZIONE/CUMULO </a:t>
            </a:r>
          </a:p>
          <a:p>
            <a:pPr algn="r"/>
            <a:r>
              <a:rPr lang="it-IT" sz="2400" dirty="0" smtClean="0">
                <a:solidFill>
                  <a:srgbClr val="3962BA"/>
                </a:solidFill>
              </a:rPr>
              <a:t>Pensione di vecchiaia </a:t>
            </a:r>
            <a:endParaRPr lang="it-IT" sz="2400" dirty="0">
              <a:solidFill>
                <a:srgbClr val="3962BA"/>
              </a:solidFill>
            </a:endParaRPr>
          </a:p>
        </p:txBody>
      </p:sp>
      <p:sp>
        <p:nvSpPr>
          <p:cNvPr id="22" name="CasellaDiTesto 21"/>
          <p:cNvSpPr txBox="1"/>
          <p:nvPr/>
        </p:nvSpPr>
        <p:spPr>
          <a:xfrm>
            <a:off x="133165" y="1556792"/>
            <a:ext cx="4315311" cy="4278094"/>
          </a:xfrm>
          <a:prstGeom prst="rect">
            <a:avLst/>
          </a:prstGeom>
          <a:noFill/>
        </p:spPr>
        <p:txBody>
          <a:bodyPr wrap="square" rtlCol="0">
            <a:spAutoFit/>
          </a:bodyPr>
          <a:lstStyle/>
          <a:p>
            <a:r>
              <a:rPr lang="it-IT" sz="1600" b="1" dirty="0" smtClean="0">
                <a:solidFill>
                  <a:srgbClr val="3962BA"/>
                </a:solidFill>
              </a:rPr>
              <a:t>Requisiti</a:t>
            </a:r>
          </a:p>
          <a:p>
            <a:pPr marL="285750" indent="-285750">
              <a:buFont typeface="Arial" panose="020B0604020202020204" pitchFamily="34" charset="0"/>
              <a:buChar char="•"/>
            </a:pPr>
            <a:r>
              <a:rPr lang="it-IT" sz="1600" dirty="0" smtClean="0">
                <a:solidFill>
                  <a:srgbClr val="3962BA"/>
                </a:solidFill>
              </a:rPr>
              <a:t>65 anni di età e </a:t>
            </a:r>
            <a:r>
              <a:rPr lang="it-IT" sz="1600" dirty="0">
                <a:solidFill>
                  <a:srgbClr val="3962BA"/>
                </a:solidFill>
              </a:rPr>
              <a:t>7 mesi di </a:t>
            </a:r>
            <a:r>
              <a:rPr lang="it-IT" sz="1600" dirty="0" smtClean="0">
                <a:solidFill>
                  <a:srgbClr val="3962BA"/>
                </a:solidFill>
              </a:rPr>
              <a:t>speranza </a:t>
            </a:r>
            <a:r>
              <a:rPr lang="it-IT" sz="1600" dirty="0">
                <a:solidFill>
                  <a:srgbClr val="3962BA"/>
                </a:solidFill>
              </a:rPr>
              <a:t>di </a:t>
            </a:r>
            <a:r>
              <a:rPr lang="it-IT" sz="1600" dirty="0" smtClean="0">
                <a:solidFill>
                  <a:srgbClr val="3962BA"/>
                </a:solidFill>
              </a:rPr>
              <a:t>vita</a:t>
            </a:r>
          </a:p>
          <a:p>
            <a:r>
              <a:rPr lang="it-IT" sz="1600" dirty="0" smtClean="0">
                <a:solidFill>
                  <a:srgbClr val="3962BA"/>
                </a:solidFill>
              </a:rPr>
              <a:t>      </a:t>
            </a:r>
            <a:r>
              <a:rPr lang="it-IT" sz="1400" dirty="0" smtClean="0">
                <a:solidFill>
                  <a:srgbClr val="3962BA"/>
                </a:solidFill>
              </a:rPr>
              <a:t>(dal 2019 la speranza di vita è pari a 12 mesi)</a:t>
            </a:r>
            <a:endParaRPr lang="it-IT" sz="1400" dirty="0">
              <a:solidFill>
                <a:srgbClr val="3962BA"/>
              </a:solidFill>
            </a:endParaRPr>
          </a:p>
          <a:p>
            <a:pPr marL="285750" indent="-285750">
              <a:buFont typeface="Arial" panose="020B0604020202020204" pitchFamily="34" charset="0"/>
              <a:buChar char="•"/>
            </a:pPr>
            <a:r>
              <a:rPr lang="it-IT" sz="1600" dirty="0" smtClean="0">
                <a:solidFill>
                  <a:srgbClr val="3962BA"/>
                </a:solidFill>
              </a:rPr>
              <a:t>Finestra di accesso 18 mesi </a:t>
            </a:r>
          </a:p>
          <a:p>
            <a:pPr marL="285750" indent="-285750">
              <a:buFont typeface="Arial" panose="020B0604020202020204" pitchFamily="34" charset="0"/>
              <a:buChar char="•"/>
            </a:pPr>
            <a:r>
              <a:rPr lang="it-IT" sz="1600" dirty="0" smtClean="0">
                <a:solidFill>
                  <a:srgbClr val="3962BA"/>
                </a:solidFill>
              </a:rPr>
              <a:t>20 anni d’anzianità contributiva totalizzata</a:t>
            </a:r>
          </a:p>
          <a:p>
            <a:endParaRPr lang="it-IT" sz="1600" dirty="0" smtClean="0">
              <a:solidFill>
                <a:srgbClr val="3962BA"/>
              </a:solidFill>
            </a:endParaRPr>
          </a:p>
          <a:p>
            <a:r>
              <a:rPr lang="it-IT" sz="1600" b="1" dirty="0" smtClean="0">
                <a:solidFill>
                  <a:srgbClr val="3962BA"/>
                </a:solidFill>
              </a:rPr>
              <a:t>Calcolo quota </a:t>
            </a:r>
          </a:p>
          <a:p>
            <a:pPr marL="285750" indent="-285750">
              <a:buFont typeface="Arial" panose="020B0604020202020204" pitchFamily="34" charset="0"/>
              <a:buChar char="•"/>
            </a:pPr>
            <a:r>
              <a:rPr lang="it-IT" sz="1600" u="sng" dirty="0" smtClean="0">
                <a:solidFill>
                  <a:srgbClr val="3962BA"/>
                </a:solidFill>
              </a:rPr>
              <a:t>sistema contributivo corretto dall’algoritmo</a:t>
            </a:r>
            <a:r>
              <a:rPr lang="it-IT" sz="1600" dirty="0" smtClean="0">
                <a:solidFill>
                  <a:srgbClr val="3962BA"/>
                </a:solidFill>
              </a:rPr>
              <a:t>. </a:t>
            </a:r>
          </a:p>
          <a:p>
            <a:pPr marL="285750" indent="-285750" algn="just">
              <a:buFont typeface="Arial" panose="020B0604020202020204" pitchFamily="34" charset="0"/>
              <a:buChar char="•"/>
            </a:pPr>
            <a:r>
              <a:rPr lang="it-IT" sz="1600" u="sng" dirty="0" smtClean="0">
                <a:solidFill>
                  <a:srgbClr val="3962BA"/>
                </a:solidFill>
              </a:rPr>
              <a:t>viene applicato il calcolo ordinario ove raggiunto il requisito dell’anzianità contributiva minima prevista per la vecchiaia</a:t>
            </a:r>
          </a:p>
          <a:p>
            <a:pPr algn="just"/>
            <a:endParaRPr lang="it-IT" sz="1600" dirty="0" smtClean="0">
              <a:solidFill>
                <a:srgbClr val="3962BA"/>
              </a:solidFill>
            </a:endParaRPr>
          </a:p>
          <a:p>
            <a:pPr marL="285750" indent="-285750">
              <a:buFont typeface="Arial" panose="020B0604020202020204" pitchFamily="34" charset="0"/>
              <a:buChar char="•"/>
            </a:pPr>
            <a:endParaRPr lang="it-IT" sz="1600" dirty="0">
              <a:solidFill>
                <a:srgbClr val="3962BA"/>
              </a:solidFill>
            </a:endParaRPr>
          </a:p>
          <a:p>
            <a:endParaRPr lang="it-IT" sz="1600" dirty="0" smtClean="0">
              <a:solidFill>
                <a:srgbClr val="3962BA"/>
              </a:solidFill>
            </a:endParaRPr>
          </a:p>
          <a:p>
            <a:endParaRPr lang="it-IT" sz="1600" dirty="0">
              <a:solidFill>
                <a:srgbClr val="3962BA"/>
              </a:solidFill>
            </a:endParaRPr>
          </a:p>
          <a:p>
            <a:endParaRPr lang="it-IT" sz="1600" dirty="0" smtClean="0">
              <a:solidFill>
                <a:srgbClr val="3962BA"/>
              </a:solidFill>
            </a:endParaRPr>
          </a:p>
          <a:p>
            <a:endParaRPr lang="it-IT" sz="1600" dirty="0">
              <a:solidFill>
                <a:srgbClr val="3962BA"/>
              </a:solidFill>
            </a:endParaRPr>
          </a:p>
        </p:txBody>
      </p:sp>
      <p:sp>
        <p:nvSpPr>
          <p:cNvPr id="27" name="CasellaDiTesto 26"/>
          <p:cNvSpPr txBox="1"/>
          <p:nvPr/>
        </p:nvSpPr>
        <p:spPr>
          <a:xfrm>
            <a:off x="201522" y="4509120"/>
            <a:ext cx="4178595" cy="830997"/>
          </a:xfrm>
          <a:prstGeom prst="rect">
            <a:avLst/>
          </a:prstGeom>
          <a:noFill/>
        </p:spPr>
        <p:txBody>
          <a:bodyPr wrap="square" rtlCol="0">
            <a:spAutoFit/>
          </a:bodyPr>
          <a:lstStyle>
            <a:defPPr>
              <a:defRPr lang="it-IT"/>
            </a:defPPr>
            <a:lvl1pPr>
              <a:defRPr sz="1600" b="1">
                <a:solidFill>
                  <a:srgbClr val="3962BA"/>
                </a:solidFill>
              </a:defRPr>
            </a:lvl1pPr>
          </a:lstStyle>
          <a:p>
            <a:r>
              <a:rPr lang="it-IT" dirty="0" smtClean="0"/>
              <a:t>Decorrenza</a:t>
            </a:r>
            <a:endParaRPr lang="it-IT" dirty="0"/>
          </a:p>
          <a:p>
            <a:r>
              <a:rPr lang="it-IT" b="0" dirty="0"/>
              <a:t>Dal raggiungimento dei requisiti ovvero dalla domanda se i requisiti sono stati raggiunti</a:t>
            </a:r>
          </a:p>
        </p:txBody>
      </p:sp>
      <p:sp>
        <p:nvSpPr>
          <p:cNvPr id="28" name="CasellaDiTesto 27"/>
          <p:cNvSpPr txBox="1"/>
          <p:nvPr/>
        </p:nvSpPr>
        <p:spPr>
          <a:xfrm>
            <a:off x="4742483" y="1727411"/>
            <a:ext cx="4178596" cy="830997"/>
          </a:xfrm>
          <a:prstGeom prst="rect">
            <a:avLst/>
          </a:prstGeom>
          <a:noFill/>
        </p:spPr>
        <p:txBody>
          <a:bodyPr wrap="square" rtlCol="0">
            <a:spAutoFit/>
          </a:bodyPr>
          <a:lstStyle/>
          <a:p>
            <a:r>
              <a:rPr lang="it-IT" sz="1600" b="1" dirty="0" smtClean="0">
                <a:solidFill>
                  <a:srgbClr val="FF0000"/>
                </a:solidFill>
              </a:rPr>
              <a:t>Requisiti</a:t>
            </a:r>
            <a:endParaRPr lang="it-IT" sz="1600" dirty="0">
              <a:solidFill>
                <a:srgbClr val="FF0000"/>
              </a:solidFill>
            </a:endParaRPr>
          </a:p>
          <a:p>
            <a:pPr marL="285750" indent="-285750" algn="just">
              <a:buFont typeface="Arial" panose="020B0604020202020204" pitchFamily="34" charset="0"/>
              <a:buChar char="•"/>
            </a:pPr>
            <a:r>
              <a:rPr lang="it-IT" sz="1600" dirty="0" smtClean="0">
                <a:solidFill>
                  <a:srgbClr val="FF0000"/>
                </a:solidFill>
              </a:rPr>
              <a:t>70 anni di età e </a:t>
            </a:r>
            <a:r>
              <a:rPr lang="it-IT" sz="1600" dirty="0">
                <a:solidFill>
                  <a:srgbClr val="FF0000"/>
                </a:solidFill>
              </a:rPr>
              <a:t>35 anni di anzianità contributiva cumulata</a:t>
            </a:r>
          </a:p>
        </p:txBody>
      </p:sp>
      <p:sp>
        <p:nvSpPr>
          <p:cNvPr id="29" name="CasellaDiTesto 28"/>
          <p:cNvSpPr txBox="1"/>
          <p:nvPr/>
        </p:nvSpPr>
        <p:spPr>
          <a:xfrm>
            <a:off x="4731650" y="2594120"/>
            <a:ext cx="4200261" cy="1569660"/>
          </a:xfrm>
          <a:prstGeom prst="rect">
            <a:avLst/>
          </a:prstGeom>
          <a:noFill/>
        </p:spPr>
        <p:txBody>
          <a:bodyPr wrap="square" rtlCol="0">
            <a:spAutoFit/>
          </a:bodyPr>
          <a:lstStyle/>
          <a:p>
            <a:r>
              <a:rPr lang="it-IT" sz="1600" b="1" dirty="0" smtClean="0">
                <a:solidFill>
                  <a:srgbClr val="FF0000"/>
                </a:solidFill>
              </a:rPr>
              <a:t>Calcolo quota</a:t>
            </a:r>
            <a:endParaRPr lang="it-IT" sz="1600" dirty="0">
              <a:solidFill>
                <a:srgbClr val="FF0000"/>
              </a:solidFill>
            </a:endParaRPr>
          </a:p>
          <a:p>
            <a:pPr marL="285750" indent="-285750">
              <a:buFont typeface="Arial" panose="020B0604020202020204" pitchFamily="34" charset="0"/>
              <a:buChar char="•"/>
            </a:pPr>
            <a:r>
              <a:rPr lang="it-IT" sz="1600" u="sng" dirty="0">
                <a:solidFill>
                  <a:srgbClr val="FF0000"/>
                </a:solidFill>
              </a:rPr>
              <a:t>r</a:t>
            </a:r>
            <a:r>
              <a:rPr lang="it-IT" sz="1600" u="sng" dirty="0" smtClean="0">
                <a:solidFill>
                  <a:srgbClr val="FF0000"/>
                </a:solidFill>
              </a:rPr>
              <a:t>etributivo se l’anzianità contributiva è pari almeno a 35 anni</a:t>
            </a:r>
          </a:p>
          <a:p>
            <a:pPr marL="285750" indent="-285750">
              <a:buFont typeface="Arial" panose="020B0604020202020204" pitchFamily="34" charset="0"/>
              <a:buChar char="•"/>
            </a:pPr>
            <a:r>
              <a:rPr lang="it-IT" sz="1600" u="sng" dirty="0">
                <a:solidFill>
                  <a:srgbClr val="FF0000"/>
                </a:solidFill>
              </a:rPr>
              <a:t>c</a:t>
            </a:r>
            <a:r>
              <a:rPr lang="it-IT" sz="1600" u="sng" dirty="0" smtClean="0">
                <a:solidFill>
                  <a:srgbClr val="FF0000"/>
                </a:solidFill>
              </a:rPr>
              <a:t>ontributivo se l’anzianità contributiva è inferiore a 35 anni</a:t>
            </a:r>
          </a:p>
          <a:p>
            <a:pPr marL="285750" indent="-285750">
              <a:buFont typeface="Arial" panose="020B0604020202020204" pitchFamily="34" charset="0"/>
              <a:buChar char="•"/>
            </a:pPr>
            <a:endParaRPr lang="it-IT" sz="1600" dirty="0">
              <a:solidFill>
                <a:srgbClr val="FF0000"/>
              </a:solidFill>
            </a:endParaRPr>
          </a:p>
        </p:txBody>
      </p:sp>
      <p:sp>
        <p:nvSpPr>
          <p:cNvPr id="30" name="CasellaDiTesto 29"/>
          <p:cNvSpPr txBox="1"/>
          <p:nvPr/>
        </p:nvSpPr>
        <p:spPr>
          <a:xfrm>
            <a:off x="4714223" y="4163780"/>
            <a:ext cx="4205030" cy="2585323"/>
          </a:xfrm>
          <a:prstGeom prst="rect">
            <a:avLst/>
          </a:prstGeom>
          <a:noFill/>
        </p:spPr>
        <p:txBody>
          <a:bodyPr wrap="square" rtlCol="0">
            <a:spAutoFit/>
          </a:bodyPr>
          <a:lstStyle/>
          <a:p>
            <a:r>
              <a:rPr lang="it-IT" sz="1600" b="1" dirty="0" smtClean="0">
                <a:solidFill>
                  <a:srgbClr val="FF0000"/>
                </a:solidFill>
              </a:rPr>
              <a:t>Decorrenza</a:t>
            </a:r>
          </a:p>
          <a:p>
            <a:pPr marL="285750" indent="-285750" algn="just">
              <a:buFont typeface="Arial" panose="020B0604020202020204" pitchFamily="34" charset="0"/>
              <a:buChar char="•"/>
            </a:pPr>
            <a:r>
              <a:rPr lang="it-IT" sz="1600" u="sng" dirty="0" smtClean="0">
                <a:solidFill>
                  <a:srgbClr val="FF0000"/>
                </a:solidFill>
              </a:rPr>
              <a:t>primo acconto</a:t>
            </a:r>
            <a:r>
              <a:rPr lang="it-IT" sz="1600" dirty="0" smtClean="0">
                <a:solidFill>
                  <a:srgbClr val="FF0000"/>
                </a:solidFill>
              </a:rPr>
              <a:t>: liquidato dall’Inps al raggiungimento dei requisiti minimi (</a:t>
            </a:r>
            <a:r>
              <a:rPr lang="it-IT" sz="1600" u="sng" dirty="0" smtClean="0">
                <a:solidFill>
                  <a:srgbClr val="FF0000"/>
                </a:solidFill>
              </a:rPr>
              <a:t>fino </a:t>
            </a:r>
            <a:r>
              <a:rPr lang="it-IT" sz="1600" u="sng" dirty="0">
                <a:solidFill>
                  <a:srgbClr val="FF0000"/>
                </a:solidFill>
              </a:rPr>
              <a:t>al 2018 </a:t>
            </a:r>
            <a:r>
              <a:rPr lang="it-IT" sz="1600" dirty="0">
                <a:solidFill>
                  <a:srgbClr val="FF0000"/>
                </a:solidFill>
              </a:rPr>
              <a:t>66 anni di età e 7 mesi e 20 anni d’anzianità contributiva; </a:t>
            </a:r>
            <a:r>
              <a:rPr lang="it-IT" sz="1600" u="sng" dirty="0">
                <a:solidFill>
                  <a:srgbClr val="FF0000"/>
                </a:solidFill>
              </a:rPr>
              <a:t>dal 2019</a:t>
            </a:r>
            <a:r>
              <a:rPr lang="it-IT" sz="1600" dirty="0">
                <a:solidFill>
                  <a:srgbClr val="FF0000"/>
                </a:solidFill>
              </a:rPr>
              <a:t> 67 anni di età e 20 mesi di anzianità contributiva </a:t>
            </a:r>
            <a:r>
              <a:rPr lang="it-IT" sz="1600" dirty="0" smtClean="0">
                <a:solidFill>
                  <a:srgbClr val="FF0000"/>
                </a:solidFill>
              </a:rPr>
              <a:t>cumulata) </a:t>
            </a:r>
          </a:p>
          <a:p>
            <a:pPr marL="285750" indent="-285750" algn="just">
              <a:buFont typeface="Arial" panose="020B0604020202020204" pitchFamily="34" charset="0"/>
              <a:buChar char="•"/>
            </a:pPr>
            <a:r>
              <a:rPr lang="it-IT" sz="1600" u="sng" dirty="0">
                <a:solidFill>
                  <a:srgbClr val="FF0000"/>
                </a:solidFill>
              </a:rPr>
              <a:t>s</a:t>
            </a:r>
            <a:r>
              <a:rPr lang="it-IT" sz="1600" u="sng" dirty="0" smtClean="0">
                <a:solidFill>
                  <a:srgbClr val="FF0000"/>
                </a:solidFill>
              </a:rPr>
              <a:t>econdo acconto </a:t>
            </a:r>
            <a:r>
              <a:rPr lang="it-IT" sz="1600" dirty="0" smtClean="0">
                <a:solidFill>
                  <a:srgbClr val="FF0000"/>
                </a:solidFill>
              </a:rPr>
              <a:t>liquidato dalla Cassa al raggiungimento dei propri requisiti </a:t>
            </a:r>
          </a:p>
          <a:p>
            <a:endParaRPr lang="it-IT" dirty="0">
              <a:solidFill>
                <a:srgbClr val="3962BA"/>
              </a:solidFill>
            </a:endParaRPr>
          </a:p>
        </p:txBody>
      </p:sp>
    </p:spTree>
    <p:extLst>
      <p:ext uri="{BB962C8B-B14F-4D97-AF65-F5344CB8AC3E}">
        <p14:creationId xmlns:p14="http://schemas.microsoft.com/office/powerpoint/2010/main" val="4103680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2 6"/>
          <p:cNvCxnSpPr/>
          <p:nvPr/>
        </p:nvCxnSpPr>
        <p:spPr>
          <a:xfrm>
            <a:off x="4545173" y="1820295"/>
            <a:ext cx="0" cy="4529470"/>
          </a:xfrm>
          <a:prstGeom prst="straightConnector1">
            <a:avLst/>
          </a:prstGeom>
          <a:ln w="63500" cmpd="sng">
            <a:tailEnd type="none"/>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1434903" y="969098"/>
            <a:ext cx="2050564" cy="707886"/>
          </a:xfrm>
          <a:prstGeom prst="rect">
            <a:avLst/>
          </a:prstGeom>
          <a:noFill/>
        </p:spPr>
        <p:txBody>
          <a:bodyPr wrap="square" rtlCol="0">
            <a:spAutoFit/>
          </a:bodyPr>
          <a:lstStyle/>
          <a:p>
            <a:r>
              <a:rPr lang="it-IT" sz="2400" dirty="0" smtClean="0">
                <a:solidFill>
                  <a:srgbClr val="3962BA"/>
                </a:solidFill>
              </a:rPr>
              <a:t>Totalizzazione</a:t>
            </a:r>
          </a:p>
          <a:p>
            <a:pPr algn="ctr"/>
            <a:r>
              <a:rPr lang="it-IT" sz="1600" b="1" dirty="0" smtClean="0">
                <a:solidFill>
                  <a:srgbClr val="3962BA"/>
                </a:solidFill>
              </a:rPr>
              <a:t>(Anzianità)</a:t>
            </a:r>
            <a:endParaRPr lang="it-IT" sz="1600" b="1" dirty="0">
              <a:solidFill>
                <a:srgbClr val="3962BA"/>
              </a:solidFill>
            </a:endParaRPr>
          </a:p>
        </p:txBody>
      </p:sp>
      <p:sp>
        <p:nvSpPr>
          <p:cNvPr id="19" name="CasellaDiTesto 18"/>
          <p:cNvSpPr txBox="1"/>
          <p:nvPr/>
        </p:nvSpPr>
        <p:spPr>
          <a:xfrm>
            <a:off x="6209318" y="910953"/>
            <a:ext cx="1257902" cy="707886"/>
          </a:xfrm>
          <a:prstGeom prst="rect">
            <a:avLst/>
          </a:prstGeom>
          <a:noFill/>
        </p:spPr>
        <p:txBody>
          <a:bodyPr wrap="square" rtlCol="0">
            <a:spAutoFit/>
          </a:bodyPr>
          <a:lstStyle>
            <a:defPPr>
              <a:defRPr lang="en-US"/>
            </a:defPPr>
            <a:lvl1pPr>
              <a:defRPr sz="2400"/>
            </a:lvl1pPr>
          </a:lstStyle>
          <a:p>
            <a:r>
              <a:rPr lang="it-IT" dirty="0" smtClean="0">
                <a:solidFill>
                  <a:srgbClr val="FF0000"/>
                </a:solidFill>
              </a:rPr>
              <a:t>Cumulo</a:t>
            </a:r>
          </a:p>
          <a:p>
            <a:pPr algn="ctr"/>
            <a:r>
              <a:rPr lang="it-IT" sz="1600" b="1" dirty="0" smtClean="0">
                <a:solidFill>
                  <a:srgbClr val="FF0000"/>
                </a:solidFill>
              </a:rPr>
              <a:t>(Anticipata)</a:t>
            </a:r>
            <a:endParaRPr lang="it-IT" sz="1600" b="1" dirty="0">
              <a:solidFill>
                <a:srgbClr val="FF0000"/>
              </a:solidFill>
            </a:endParaRPr>
          </a:p>
        </p:txBody>
      </p:sp>
      <p:sp>
        <p:nvSpPr>
          <p:cNvPr id="21" name="CasellaDiTesto 20"/>
          <p:cNvSpPr txBox="1"/>
          <p:nvPr/>
        </p:nvSpPr>
        <p:spPr>
          <a:xfrm>
            <a:off x="3808783" y="137815"/>
            <a:ext cx="5158370" cy="707886"/>
          </a:xfrm>
          <a:prstGeom prst="rect">
            <a:avLst/>
          </a:prstGeom>
          <a:noFill/>
        </p:spPr>
        <p:txBody>
          <a:bodyPr wrap="square" rtlCol="0">
            <a:spAutoFit/>
          </a:bodyPr>
          <a:lstStyle/>
          <a:p>
            <a:pPr algn="r"/>
            <a:r>
              <a:rPr lang="it-IT" sz="2000" dirty="0">
                <a:solidFill>
                  <a:srgbClr val="3962BA"/>
                </a:solidFill>
              </a:rPr>
              <a:t>CONFRONTO  TOTALIZZAZIONE/CUMULO </a:t>
            </a:r>
          </a:p>
          <a:p>
            <a:pPr algn="r"/>
            <a:r>
              <a:rPr lang="it-IT" sz="2000" dirty="0" smtClean="0">
                <a:solidFill>
                  <a:srgbClr val="3962BA"/>
                </a:solidFill>
              </a:rPr>
              <a:t>Pensione anzianità/anticipata</a:t>
            </a:r>
            <a:endParaRPr lang="it-IT" sz="2000" dirty="0">
              <a:solidFill>
                <a:srgbClr val="3962BA"/>
              </a:solidFill>
            </a:endParaRPr>
          </a:p>
        </p:txBody>
      </p:sp>
      <p:sp>
        <p:nvSpPr>
          <p:cNvPr id="22" name="CasellaDiTesto 21"/>
          <p:cNvSpPr txBox="1"/>
          <p:nvPr/>
        </p:nvSpPr>
        <p:spPr>
          <a:xfrm>
            <a:off x="111927" y="1676984"/>
            <a:ext cx="4315311" cy="4524315"/>
          </a:xfrm>
          <a:prstGeom prst="rect">
            <a:avLst/>
          </a:prstGeom>
          <a:noFill/>
        </p:spPr>
        <p:txBody>
          <a:bodyPr wrap="square" rtlCol="0">
            <a:spAutoFit/>
          </a:bodyPr>
          <a:lstStyle/>
          <a:p>
            <a:r>
              <a:rPr lang="it-IT" sz="1600" b="1" dirty="0" smtClean="0">
                <a:solidFill>
                  <a:srgbClr val="3962BA"/>
                </a:solidFill>
              </a:rPr>
              <a:t>Requisiti</a:t>
            </a:r>
          </a:p>
          <a:p>
            <a:pPr marL="285750" indent="-285750">
              <a:buFont typeface="Arial" panose="020B0604020202020204" pitchFamily="34" charset="0"/>
              <a:buChar char="•"/>
            </a:pPr>
            <a:r>
              <a:rPr lang="it-IT" sz="1600" dirty="0" smtClean="0">
                <a:solidFill>
                  <a:srgbClr val="3962BA"/>
                </a:solidFill>
              </a:rPr>
              <a:t>40 anni di anzianità contributiva  e </a:t>
            </a:r>
            <a:r>
              <a:rPr lang="it-IT" sz="1600" dirty="0">
                <a:solidFill>
                  <a:srgbClr val="3962BA"/>
                </a:solidFill>
              </a:rPr>
              <a:t>7 mesi di </a:t>
            </a:r>
            <a:r>
              <a:rPr lang="it-IT" sz="1600" dirty="0" smtClean="0">
                <a:solidFill>
                  <a:srgbClr val="3962BA"/>
                </a:solidFill>
              </a:rPr>
              <a:t>speranza </a:t>
            </a:r>
            <a:r>
              <a:rPr lang="it-IT" sz="1600" dirty="0">
                <a:solidFill>
                  <a:srgbClr val="3962BA"/>
                </a:solidFill>
              </a:rPr>
              <a:t>di </a:t>
            </a:r>
            <a:r>
              <a:rPr lang="it-IT" sz="1600" dirty="0" smtClean="0">
                <a:solidFill>
                  <a:srgbClr val="3962BA"/>
                </a:solidFill>
              </a:rPr>
              <a:t>vita</a:t>
            </a:r>
          </a:p>
          <a:p>
            <a:r>
              <a:rPr lang="it-IT" sz="1600" dirty="0" smtClean="0">
                <a:solidFill>
                  <a:srgbClr val="3962BA"/>
                </a:solidFill>
              </a:rPr>
              <a:t>      </a:t>
            </a:r>
            <a:r>
              <a:rPr lang="it-IT" sz="1400" dirty="0" smtClean="0">
                <a:solidFill>
                  <a:srgbClr val="3962BA"/>
                </a:solidFill>
              </a:rPr>
              <a:t>(dal 2019 la speranza di vita è pari a 12 mesi)</a:t>
            </a:r>
            <a:endParaRPr lang="it-IT" sz="1400" dirty="0">
              <a:solidFill>
                <a:srgbClr val="3962BA"/>
              </a:solidFill>
            </a:endParaRPr>
          </a:p>
          <a:p>
            <a:pPr marL="285750" indent="-285750">
              <a:buFont typeface="Arial" panose="020B0604020202020204" pitchFamily="34" charset="0"/>
              <a:buChar char="•"/>
            </a:pPr>
            <a:r>
              <a:rPr lang="it-IT" sz="1600" dirty="0" smtClean="0">
                <a:solidFill>
                  <a:srgbClr val="3962BA"/>
                </a:solidFill>
              </a:rPr>
              <a:t>Finestra di accesso 21 mesi </a:t>
            </a:r>
          </a:p>
          <a:p>
            <a:pPr marL="285750" indent="-285750">
              <a:buFont typeface="Arial" panose="020B0604020202020204" pitchFamily="34" charset="0"/>
              <a:buChar char="•"/>
            </a:pPr>
            <a:r>
              <a:rPr lang="it-IT" sz="1600" dirty="0" smtClean="0">
                <a:solidFill>
                  <a:srgbClr val="3962BA"/>
                </a:solidFill>
              </a:rPr>
              <a:t>Nessuna età anagrafica</a:t>
            </a:r>
          </a:p>
          <a:p>
            <a:endParaRPr lang="it-IT" sz="1600" dirty="0" smtClean="0">
              <a:solidFill>
                <a:srgbClr val="3962BA"/>
              </a:solidFill>
            </a:endParaRPr>
          </a:p>
          <a:p>
            <a:r>
              <a:rPr lang="it-IT" sz="1600" b="1" dirty="0" smtClean="0">
                <a:solidFill>
                  <a:srgbClr val="3962BA"/>
                </a:solidFill>
              </a:rPr>
              <a:t>Calcolo quota</a:t>
            </a:r>
          </a:p>
          <a:p>
            <a:pPr marL="285750" indent="-285750">
              <a:buFont typeface="Arial" panose="020B0604020202020204" pitchFamily="34" charset="0"/>
              <a:buChar char="•"/>
            </a:pPr>
            <a:r>
              <a:rPr lang="it-IT" sz="1600" u="sng" dirty="0" smtClean="0">
                <a:solidFill>
                  <a:srgbClr val="3962BA"/>
                </a:solidFill>
              </a:rPr>
              <a:t>sistema contributivo corretto dall’algoritmo </a:t>
            </a:r>
          </a:p>
          <a:p>
            <a:pPr marL="285750" indent="-285750" algn="just">
              <a:buFont typeface="Arial" panose="020B0604020202020204" pitchFamily="34" charset="0"/>
              <a:buChar char="•"/>
            </a:pPr>
            <a:r>
              <a:rPr lang="it-IT" sz="1600" u="sng" dirty="0" smtClean="0">
                <a:solidFill>
                  <a:srgbClr val="3962BA"/>
                </a:solidFill>
              </a:rPr>
              <a:t>viene applicato il calcolo ordinario ove raggiunto il requisito dell’anzianità contributiva minima prevista per la vecchiaia</a:t>
            </a:r>
          </a:p>
          <a:p>
            <a:pPr algn="just"/>
            <a:endParaRPr lang="it-IT" sz="1600" dirty="0" smtClean="0">
              <a:solidFill>
                <a:srgbClr val="3962BA"/>
              </a:solidFill>
            </a:endParaRPr>
          </a:p>
          <a:p>
            <a:pPr marL="285750" indent="-285750">
              <a:buFont typeface="Arial" panose="020B0604020202020204" pitchFamily="34" charset="0"/>
              <a:buChar char="•"/>
            </a:pPr>
            <a:endParaRPr lang="it-IT" sz="1600" dirty="0">
              <a:solidFill>
                <a:srgbClr val="3962BA"/>
              </a:solidFill>
            </a:endParaRPr>
          </a:p>
          <a:p>
            <a:endParaRPr lang="it-IT" sz="1600" dirty="0" smtClean="0">
              <a:solidFill>
                <a:srgbClr val="3962BA"/>
              </a:solidFill>
            </a:endParaRPr>
          </a:p>
          <a:p>
            <a:endParaRPr lang="it-IT" sz="1600" dirty="0">
              <a:solidFill>
                <a:srgbClr val="3962BA"/>
              </a:solidFill>
            </a:endParaRPr>
          </a:p>
          <a:p>
            <a:endParaRPr lang="it-IT" sz="1600" dirty="0" smtClean="0">
              <a:solidFill>
                <a:srgbClr val="3962BA"/>
              </a:solidFill>
            </a:endParaRPr>
          </a:p>
          <a:p>
            <a:endParaRPr lang="it-IT" sz="1600" dirty="0">
              <a:solidFill>
                <a:srgbClr val="3962BA"/>
              </a:solidFill>
            </a:endParaRPr>
          </a:p>
        </p:txBody>
      </p:sp>
      <p:sp>
        <p:nvSpPr>
          <p:cNvPr id="27" name="CasellaDiTesto 26"/>
          <p:cNvSpPr txBox="1"/>
          <p:nvPr/>
        </p:nvSpPr>
        <p:spPr>
          <a:xfrm>
            <a:off x="130709" y="4797152"/>
            <a:ext cx="4178595" cy="861774"/>
          </a:xfrm>
          <a:prstGeom prst="rect">
            <a:avLst/>
          </a:prstGeom>
          <a:noFill/>
        </p:spPr>
        <p:txBody>
          <a:bodyPr wrap="square" rtlCol="0">
            <a:spAutoFit/>
          </a:bodyPr>
          <a:lstStyle>
            <a:defPPr>
              <a:defRPr lang="it-IT"/>
            </a:defPPr>
            <a:lvl1pPr marL="285750" indent="-285750">
              <a:buFont typeface="Arial" panose="020B0604020202020204" pitchFamily="34" charset="0"/>
              <a:buChar char="•"/>
              <a:defRPr sz="1600">
                <a:solidFill>
                  <a:srgbClr val="3962BA"/>
                </a:solidFill>
              </a:defRPr>
            </a:lvl1pPr>
          </a:lstStyle>
          <a:p>
            <a:pPr marL="0" indent="0">
              <a:buNone/>
            </a:pPr>
            <a:r>
              <a:rPr lang="it-IT" b="1" dirty="0" smtClean="0"/>
              <a:t>Decorrenza</a:t>
            </a:r>
            <a:endParaRPr lang="it-IT" b="1" dirty="0"/>
          </a:p>
          <a:p>
            <a:r>
              <a:rPr lang="it-IT" dirty="0"/>
              <a:t>Dal raggiungimento dei requisiti ovvero dalla domanda se i requisiti sono stati raggiunti</a:t>
            </a:r>
          </a:p>
        </p:txBody>
      </p:sp>
      <p:sp>
        <p:nvSpPr>
          <p:cNvPr id="28" name="CasellaDiTesto 27"/>
          <p:cNvSpPr txBox="1"/>
          <p:nvPr/>
        </p:nvSpPr>
        <p:spPr>
          <a:xfrm>
            <a:off x="4663109" y="1658432"/>
            <a:ext cx="4178596" cy="1815882"/>
          </a:xfrm>
          <a:prstGeom prst="rect">
            <a:avLst/>
          </a:prstGeom>
          <a:noFill/>
        </p:spPr>
        <p:txBody>
          <a:bodyPr wrap="square" rtlCol="0">
            <a:spAutoFit/>
          </a:bodyPr>
          <a:lstStyle/>
          <a:p>
            <a:r>
              <a:rPr lang="it-IT" sz="1600" b="1" dirty="0" smtClean="0">
                <a:solidFill>
                  <a:srgbClr val="FF0000"/>
                </a:solidFill>
              </a:rPr>
              <a:t>Requisiti</a:t>
            </a:r>
            <a:endParaRPr lang="it-IT" sz="1600" dirty="0">
              <a:solidFill>
                <a:srgbClr val="FF0000"/>
              </a:solidFill>
            </a:endParaRPr>
          </a:p>
          <a:p>
            <a:pPr marL="285750" indent="-285750" algn="just">
              <a:buFont typeface="Arial" panose="020B0604020202020204" pitchFamily="34" charset="0"/>
              <a:buChar char="•"/>
            </a:pPr>
            <a:r>
              <a:rPr lang="it-IT" sz="1600" u="sng" dirty="0" smtClean="0">
                <a:solidFill>
                  <a:srgbClr val="FF0000"/>
                </a:solidFill>
              </a:rPr>
              <a:t>fino al 2018</a:t>
            </a:r>
            <a:r>
              <a:rPr lang="it-IT" sz="1600" dirty="0" smtClean="0">
                <a:solidFill>
                  <a:srgbClr val="FF0000"/>
                </a:solidFill>
              </a:rPr>
              <a:t>  42 anni e 10 mesi di anzianità contributiva cumulata per gli uomini e 41 anni e 10 mesi per le donne</a:t>
            </a:r>
          </a:p>
          <a:p>
            <a:pPr marL="285750" indent="-285750" algn="just">
              <a:buFont typeface="Arial" panose="020B0604020202020204" pitchFamily="34" charset="0"/>
              <a:buChar char="•"/>
            </a:pPr>
            <a:r>
              <a:rPr lang="it-IT" sz="1600" u="sng" dirty="0" smtClean="0">
                <a:solidFill>
                  <a:srgbClr val="FF0000"/>
                </a:solidFill>
              </a:rPr>
              <a:t>dal 2019</a:t>
            </a:r>
            <a:r>
              <a:rPr lang="it-IT" sz="1600" dirty="0" smtClean="0">
                <a:solidFill>
                  <a:srgbClr val="FF0000"/>
                </a:solidFill>
              </a:rPr>
              <a:t>  43 anni e 3 mesi di anzianità contributiva </a:t>
            </a:r>
            <a:r>
              <a:rPr lang="it-IT" sz="1600" dirty="0">
                <a:solidFill>
                  <a:srgbClr val="FF0000"/>
                </a:solidFill>
              </a:rPr>
              <a:t>cumulata </a:t>
            </a:r>
            <a:r>
              <a:rPr lang="it-IT" sz="1600" dirty="0" smtClean="0">
                <a:solidFill>
                  <a:srgbClr val="FF0000"/>
                </a:solidFill>
              </a:rPr>
              <a:t>per gli uomini e 42 anni e 3 mesi per le donne.</a:t>
            </a:r>
            <a:endParaRPr lang="it-IT" sz="1600" dirty="0">
              <a:solidFill>
                <a:srgbClr val="FF0000"/>
              </a:solidFill>
            </a:endParaRPr>
          </a:p>
        </p:txBody>
      </p:sp>
      <p:sp>
        <p:nvSpPr>
          <p:cNvPr id="29" name="CasellaDiTesto 28"/>
          <p:cNvSpPr txBox="1"/>
          <p:nvPr/>
        </p:nvSpPr>
        <p:spPr>
          <a:xfrm>
            <a:off x="4748971" y="3604818"/>
            <a:ext cx="4178596" cy="830997"/>
          </a:xfrm>
          <a:prstGeom prst="rect">
            <a:avLst/>
          </a:prstGeom>
          <a:noFill/>
        </p:spPr>
        <p:txBody>
          <a:bodyPr wrap="square" rtlCol="0">
            <a:spAutoFit/>
          </a:bodyPr>
          <a:lstStyle/>
          <a:p>
            <a:r>
              <a:rPr lang="it-IT" sz="1600" b="1" dirty="0" smtClean="0">
                <a:solidFill>
                  <a:srgbClr val="FF0000"/>
                </a:solidFill>
              </a:rPr>
              <a:t>Calcolo quota</a:t>
            </a:r>
            <a:endParaRPr lang="it-IT" sz="1600" dirty="0">
              <a:solidFill>
                <a:srgbClr val="FF0000"/>
              </a:solidFill>
            </a:endParaRPr>
          </a:p>
          <a:p>
            <a:pPr marL="285750" indent="-285750">
              <a:buFont typeface="Arial" panose="020B0604020202020204" pitchFamily="34" charset="0"/>
              <a:buChar char="•"/>
            </a:pPr>
            <a:r>
              <a:rPr lang="it-IT" sz="1600" dirty="0" smtClean="0">
                <a:solidFill>
                  <a:srgbClr val="FF0000"/>
                </a:solidFill>
              </a:rPr>
              <a:t>Interamente contributivo</a:t>
            </a:r>
          </a:p>
          <a:p>
            <a:pPr marL="285750" indent="-285750">
              <a:buFont typeface="Arial" panose="020B0604020202020204" pitchFamily="34" charset="0"/>
              <a:buChar char="•"/>
            </a:pPr>
            <a:endParaRPr lang="it-IT" sz="1600" dirty="0">
              <a:solidFill>
                <a:srgbClr val="FF0000"/>
              </a:solidFill>
            </a:endParaRPr>
          </a:p>
        </p:txBody>
      </p:sp>
      <p:sp>
        <p:nvSpPr>
          <p:cNvPr id="15" name="CasellaDiTesto 14"/>
          <p:cNvSpPr txBox="1"/>
          <p:nvPr/>
        </p:nvSpPr>
        <p:spPr>
          <a:xfrm>
            <a:off x="4820538" y="4566319"/>
            <a:ext cx="4178596" cy="1323439"/>
          </a:xfrm>
          <a:prstGeom prst="rect">
            <a:avLst/>
          </a:prstGeom>
          <a:noFill/>
        </p:spPr>
        <p:txBody>
          <a:bodyPr wrap="square" rtlCol="0">
            <a:spAutoFit/>
          </a:bodyPr>
          <a:lstStyle/>
          <a:p>
            <a:pPr marL="285750" indent="-285750">
              <a:buFont typeface="Arial" panose="020B0604020202020204" pitchFamily="34" charset="0"/>
              <a:buChar char="•"/>
            </a:pPr>
            <a:endParaRPr lang="it-IT" sz="1600" dirty="0" smtClean="0">
              <a:solidFill>
                <a:srgbClr val="3962BA"/>
              </a:solidFill>
            </a:endParaRPr>
          </a:p>
          <a:p>
            <a:r>
              <a:rPr lang="it-IT" sz="1600" b="1" dirty="0" smtClean="0">
                <a:solidFill>
                  <a:srgbClr val="FF0000"/>
                </a:solidFill>
              </a:rPr>
              <a:t>Decorrenza</a:t>
            </a:r>
          </a:p>
          <a:p>
            <a:r>
              <a:rPr lang="it-IT" sz="1600" dirty="0">
                <a:solidFill>
                  <a:srgbClr val="FF0000"/>
                </a:solidFill>
              </a:rPr>
              <a:t>Dal raggiungimento dei requisiti ovvero dalla domanda se i requisiti sono stati raggiunti</a:t>
            </a:r>
          </a:p>
          <a:p>
            <a:endParaRPr lang="it-IT" sz="1600" dirty="0">
              <a:solidFill>
                <a:srgbClr val="FF0000"/>
              </a:solidFill>
            </a:endParaRPr>
          </a:p>
        </p:txBody>
      </p:sp>
    </p:spTree>
    <p:extLst>
      <p:ext uri="{BB962C8B-B14F-4D97-AF65-F5344CB8AC3E}">
        <p14:creationId xmlns:p14="http://schemas.microsoft.com/office/powerpoint/2010/main" val="40250803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60EB15A-0681-4A7C-B0BD-203919FF9882}" type="slidenum">
              <a:rPr lang="it-IT" smtClean="0"/>
              <a:pPr/>
              <a:t>25</a:t>
            </a:fld>
            <a:endParaRPr lang="it-IT"/>
          </a:p>
        </p:txBody>
      </p:sp>
      <p:sp>
        <p:nvSpPr>
          <p:cNvPr id="5" name="Titolo 1"/>
          <p:cNvSpPr>
            <a:spLocks noGrp="1"/>
          </p:cNvSpPr>
          <p:nvPr>
            <p:ph type="title"/>
          </p:nvPr>
        </p:nvSpPr>
        <p:spPr>
          <a:xfrm>
            <a:off x="1142976" y="0"/>
            <a:ext cx="3285008" cy="908720"/>
          </a:xfrm>
        </p:spPr>
        <p:txBody>
          <a:bodyPr>
            <a:noAutofit/>
          </a:bodyPr>
          <a:lstStyle/>
          <a:p>
            <a:pPr algn="l"/>
            <a:r>
              <a:rPr lang="it-IT" sz="2000" dirty="0" smtClean="0"/>
              <a:t/>
            </a:r>
            <a:br>
              <a:rPr lang="it-IT" sz="2000" dirty="0" smtClean="0"/>
            </a:br>
            <a:r>
              <a:rPr lang="it-IT" sz="2000" dirty="0" smtClean="0"/>
              <a:t>CUMULO</a:t>
            </a:r>
            <a:r>
              <a:rPr lang="it-IT" sz="2000" dirty="0"/>
              <a:t/>
            </a:r>
            <a:br>
              <a:rPr lang="it-IT" sz="2000" dirty="0"/>
            </a:br>
            <a:r>
              <a:rPr lang="it-IT" sz="2000" dirty="0"/>
              <a:t>LEGGE 11.12.2016, N. 232</a:t>
            </a:r>
            <a:br>
              <a:rPr lang="it-IT" sz="2000" dirty="0"/>
            </a:br>
            <a:r>
              <a:rPr lang="it-IT" sz="2000" dirty="0"/>
              <a:t>(LEGGE DI BILANCIO 2017)</a:t>
            </a:r>
            <a:r>
              <a:rPr lang="it-IT" sz="2000" dirty="0" smtClean="0"/>
              <a:t/>
            </a:r>
            <a:br>
              <a:rPr lang="it-IT" sz="2000" dirty="0" smtClean="0"/>
            </a:br>
            <a:r>
              <a:rPr lang="it-IT" sz="2000" dirty="0" smtClean="0"/>
              <a:t>E</a:t>
            </a:r>
            <a:endParaRPr lang="it-IT" sz="2000" dirty="0"/>
          </a:p>
        </p:txBody>
      </p:sp>
      <p:sp>
        <p:nvSpPr>
          <p:cNvPr id="6" name="Titolo 1"/>
          <p:cNvSpPr txBox="1">
            <a:spLocks/>
          </p:cNvSpPr>
          <p:nvPr/>
        </p:nvSpPr>
        <p:spPr>
          <a:xfrm>
            <a:off x="5724128" y="166327"/>
            <a:ext cx="3312368" cy="523220"/>
          </a:xfrm>
          <a:prstGeom prst="rect">
            <a:avLst/>
          </a:prstGeom>
          <a:noFill/>
        </p:spPr>
        <p:txBody>
          <a:bodyPr wrap="square" rtlCol="0">
            <a:spAutoFit/>
          </a:bodyPr>
          <a:lstStyle>
            <a:defPPr>
              <a:defRPr lang="it-IT"/>
            </a:defPPr>
            <a:lvl1pPr algn="r">
              <a:defRPr sz="2800">
                <a:solidFill>
                  <a:srgbClr val="3962BA"/>
                </a:solidFill>
              </a:defRPr>
            </a:lvl1pPr>
          </a:lstStyle>
          <a:p>
            <a:r>
              <a:rPr lang="it-IT" dirty="0"/>
              <a:t>CALCOLO</a:t>
            </a:r>
          </a:p>
        </p:txBody>
      </p:sp>
      <p:sp>
        <p:nvSpPr>
          <p:cNvPr id="9" name="object 6"/>
          <p:cNvSpPr/>
          <p:nvPr/>
        </p:nvSpPr>
        <p:spPr>
          <a:xfrm>
            <a:off x="266834" y="4371517"/>
            <a:ext cx="8399987" cy="1846921"/>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algn="just"/>
            <a:r>
              <a:rPr lang="it-IT" sz="1400" dirty="0">
                <a:solidFill>
                  <a:srgbClr val="3962BA"/>
                </a:solidFill>
              </a:rPr>
              <a:t>    Il professionista  ha maturato complessivamente ad oggi  37 anni di contribuzione non coincidente nelle gestioni coinvolte nel cumulo (5+32=37). Ha raggiunto, pertanto, i requisiti minimi  previsti dall’art. 24, della legge 214/2011 per il diritto alla pensione di vecchiaia in regime di cumulo  (66 anni e 7 mesi di età e più di  20 anni di contribuzione cumulata).  La misura della prestazione  sarà composta da una quota erogata attualmente  dall’Inps sulla base di 5 anni di  contributi accreditati in tale gestione  e da una seconda quota, a carico Cassa, che sarà liquidata all’età di 70 anni sulla base di 35 anni e 5 mesi di contribuzione. </a:t>
            </a:r>
          </a:p>
          <a:p>
            <a:pPr algn="ctr"/>
            <a:endParaRPr lang="it-IT" b="1" u="sng" dirty="0" smtClean="0"/>
          </a:p>
          <a:p>
            <a:pPr algn="ctr"/>
            <a:r>
              <a:rPr lang="it-IT" b="1" u="sng" dirty="0">
                <a:solidFill>
                  <a:srgbClr val="3962BA"/>
                </a:solidFill>
              </a:rPr>
              <a:t>In tal caso la quota Cassa sarà effettuata con il sistema di calcolo </a:t>
            </a:r>
            <a:r>
              <a:rPr lang="it-IT" b="1" u="sng" dirty="0" smtClean="0">
                <a:solidFill>
                  <a:srgbClr val="3962BA"/>
                </a:solidFill>
              </a:rPr>
              <a:t>reddituale</a:t>
            </a:r>
            <a:endParaRPr lang="it-IT" b="1" u="sng" dirty="0">
              <a:solidFill>
                <a:srgbClr val="3962BA"/>
              </a:solidFill>
            </a:endParaRPr>
          </a:p>
        </p:txBody>
      </p:sp>
      <p:sp>
        <p:nvSpPr>
          <p:cNvPr id="10" name="object 6"/>
          <p:cNvSpPr/>
          <p:nvPr/>
        </p:nvSpPr>
        <p:spPr>
          <a:xfrm>
            <a:off x="519573" y="987669"/>
            <a:ext cx="8147248" cy="350321"/>
          </a:xfrm>
          <a:prstGeom prst="rect">
            <a:avLst/>
          </a:prstGeom>
        </p:spPr>
        <p:style>
          <a:lnRef idx="2">
            <a:schemeClr val="accent6"/>
          </a:lnRef>
          <a:fillRef idx="1">
            <a:schemeClr val="lt1"/>
          </a:fillRef>
          <a:effectRef idx="0">
            <a:schemeClr val="accent6"/>
          </a:effectRef>
          <a:fontRef idx="minor">
            <a:schemeClr val="dk1"/>
          </a:fontRef>
        </p:style>
        <p:txBody>
          <a:bodyPr wrap="square" lIns="0" tIns="0" rIns="0" bIns="0" rtlCol="0"/>
          <a:lstStyle/>
          <a:p>
            <a:pPr algn="ctr"/>
            <a:r>
              <a:rPr lang="it-IT" b="1" dirty="0" smtClean="0"/>
              <a:t>ESEMPI DI LIQUIDAZIONE  DI PENSIONE DI VECCHIAIA IN REGIME DI CUMULO</a:t>
            </a:r>
          </a:p>
          <a:p>
            <a:pPr algn="ctr"/>
            <a:endParaRPr lang="it-IT" sz="2400" b="1" dirty="0"/>
          </a:p>
        </p:txBody>
      </p:sp>
      <p:graphicFrame>
        <p:nvGraphicFramePr>
          <p:cNvPr id="11" name="Tabella 10"/>
          <p:cNvGraphicFramePr>
            <a:graphicFrameLocks noGrp="1"/>
          </p:cNvGraphicFramePr>
          <p:nvPr>
            <p:extLst/>
          </p:nvPr>
        </p:nvGraphicFramePr>
        <p:xfrm>
          <a:off x="7596336" y="1583268"/>
          <a:ext cx="1322047" cy="2164654"/>
        </p:xfrm>
        <a:graphic>
          <a:graphicData uri="http://schemas.openxmlformats.org/drawingml/2006/table">
            <a:tbl>
              <a:tblPr firstRow="1" firstCol="1" bandRow="1">
                <a:tableStyleId>{5C22544A-7EE6-4342-B048-85BDC9FD1C3A}</a:tableStyleId>
              </a:tblPr>
              <a:tblGrid>
                <a:gridCol w="1322047">
                  <a:extLst>
                    <a:ext uri="{9D8B030D-6E8A-4147-A177-3AD203B41FA5}">
                      <a16:colId xmlns:a16="http://schemas.microsoft.com/office/drawing/2014/main" val="1366729259"/>
                    </a:ext>
                  </a:extLst>
                </a:gridCol>
              </a:tblGrid>
              <a:tr h="2164654">
                <a:tc>
                  <a:txBody>
                    <a:bodyPr/>
                    <a:lstStyle/>
                    <a:p>
                      <a:pPr algn="ctr">
                        <a:lnSpc>
                          <a:spcPct val="107000"/>
                        </a:lnSpc>
                        <a:spcAft>
                          <a:spcPts val="0"/>
                        </a:spcAft>
                      </a:pPr>
                      <a:endParaRPr lang="it-IT"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dirty="0" smtClean="0">
                          <a:effectLst/>
                          <a:latin typeface="Calibri" panose="020F0502020204030204" pitchFamily="34" charset="0"/>
                          <a:ea typeface="Calibri" panose="020F0502020204030204" pitchFamily="34" charset="0"/>
                          <a:cs typeface="Times New Roman" panose="02020603050405020304" pitchFamily="18" charset="0"/>
                        </a:rPr>
                        <a:t>Età</a:t>
                      </a:r>
                      <a:r>
                        <a:rPr lang="it-IT" sz="1800" b="1" baseline="0" dirty="0" smtClean="0">
                          <a:effectLst/>
                          <a:latin typeface="Calibri" panose="020F0502020204030204" pitchFamily="34" charset="0"/>
                          <a:ea typeface="Calibri" panose="020F0502020204030204" pitchFamily="34" charset="0"/>
                          <a:cs typeface="Times New Roman" panose="02020603050405020304" pitchFamily="18" charset="0"/>
                        </a:rPr>
                        <a:t> anagrafica ad oggi</a:t>
                      </a:r>
                    </a:p>
                    <a:p>
                      <a:pPr algn="ctr">
                        <a:lnSpc>
                          <a:spcPct val="107000"/>
                        </a:lnSpc>
                        <a:spcAft>
                          <a:spcPts val="0"/>
                        </a:spcAft>
                      </a:pPr>
                      <a:endParaRPr lang="it-IT" sz="18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baseline="0" dirty="0" smtClean="0">
                          <a:effectLst/>
                          <a:latin typeface="Calibri" panose="020F0502020204030204" pitchFamily="34" charset="0"/>
                          <a:ea typeface="Calibri" panose="020F0502020204030204" pitchFamily="34" charset="0"/>
                          <a:cs typeface="Times New Roman" panose="02020603050405020304" pitchFamily="18" charset="0"/>
                        </a:rPr>
                        <a:t>66 anni e 7 mesi </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491117"/>
                  </a:ext>
                </a:extLst>
              </a:tr>
            </a:tbl>
          </a:graphicData>
        </a:graphic>
      </p:graphicFrame>
      <p:graphicFrame>
        <p:nvGraphicFramePr>
          <p:cNvPr id="12" name="Tabella 11"/>
          <p:cNvGraphicFramePr>
            <a:graphicFrameLocks noGrp="1"/>
          </p:cNvGraphicFramePr>
          <p:nvPr>
            <p:extLst>
              <p:ext uri="{D42A27DB-BD31-4B8C-83A1-F6EECF244321}">
                <p14:modId xmlns:p14="http://schemas.microsoft.com/office/powerpoint/2010/main" val="1204962084"/>
              </p:ext>
            </p:extLst>
          </p:nvPr>
        </p:nvGraphicFramePr>
        <p:xfrm>
          <a:off x="395536" y="1473423"/>
          <a:ext cx="7097317" cy="2527900"/>
        </p:xfrm>
        <a:graphic>
          <a:graphicData uri="http://schemas.openxmlformats.org/drawingml/2006/table">
            <a:tbl>
              <a:tblPr firstRow="1" firstCol="1" bandRow="1">
                <a:tableStyleId>{69CF1AB2-1976-4502-BF36-3FF5EA218861}</a:tableStyleId>
              </a:tblPr>
              <a:tblGrid>
                <a:gridCol w="1218694">
                  <a:extLst>
                    <a:ext uri="{9D8B030D-6E8A-4147-A177-3AD203B41FA5}">
                      <a16:colId xmlns:a16="http://schemas.microsoft.com/office/drawing/2014/main" val="2675137193"/>
                    </a:ext>
                  </a:extLst>
                </a:gridCol>
                <a:gridCol w="1272790">
                  <a:extLst>
                    <a:ext uri="{9D8B030D-6E8A-4147-A177-3AD203B41FA5}">
                      <a16:colId xmlns:a16="http://schemas.microsoft.com/office/drawing/2014/main" val="3727062755"/>
                    </a:ext>
                  </a:extLst>
                </a:gridCol>
                <a:gridCol w="1497400">
                  <a:extLst>
                    <a:ext uri="{9D8B030D-6E8A-4147-A177-3AD203B41FA5}">
                      <a16:colId xmlns:a16="http://schemas.microsoft.com/office/drawing/2014/main" val="3632506856"/>
                    </a:ext>
                  </a:extLst>
                </a:gridCol>
                <a:gridCol w="344083">
                  <a:extLst>
                    <a:ext uri="{9D8B030D-6E8A-4147-A177-3AD203B41FA5}">
                      <a16:colId xmlns:a16="http://schemas.microsoft.com/office/drawing/2014/main" val="2267094270"/>
                    </a:ext>
                  </a:extLst>
                </a:gridCol>
                <a:gridCol w="1376357">
                  <a:extLst>
                    <a:ext uri="{9D8B030D-6E8A-4147-A177-3AD203B41FA5}">
                      <a16:colId xmlns:a16="http://schemas.microsoft.com/office/drawing/2014/main" val="4026668001"/>
                    </a:ext>
                  </a:extLst>
                </a:gridCol>
                <a:gridCol w="1387993">
                  <a:extLst>
                    <a:ext uri="{9D8B030D-6E8A-4147-A177-3AD203B41FA5}">
                      <a16:colId xmlns:a16="http://schemas.microsoft.com/office/drawing/2014/main" val="3464755733"/>
                    </a:ext>
                  </a:extLst>
                </a:gridCol>
              </a:tblGrid>
              <a:tr h="255255">
                <a:tc gridSpan="3">
                  <a:txBody>
                    <a:bodyPr/>
                    <a:lstStyle/>
                    <a:p>
                      <a:pPr algn="ctr">
                        <a:lnSpc>
                          <a:spcPct val="107000"/>
                        </a:lnSpc>
                        <a:spcAft>
                          <a:spcPts val="0"/>
                        </a:spcAft>
                      </a:pPr>
                      <a:r>
                        <a:rPr lang="it-IT" sz="1800" dirty="0" smtClean="0">
                          <a:solidFill>
                            <a:srgbClr val="FF0000"/>
                          </a:solidFill>
                          <a:effectLst/>
                        </a:rPr>
                        <a:t>REQUISITI  </a:t>
                      </a:r>
                      <a:r>
                        <a:rPr lang="it-IT" sz="1800" dirty="0">
                          <a:solidFill>
                            <a:srgbClr val="FF0000"/>
                          </a:solidFill>
                          <a:effectLst/>
                        </a:rPr>
                        <a:t>INPS</a:t>
                      </a:r>
                      <a:endParaRPr lang="it-IT"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tc>
                  <a:txBody>
                    <a:bodyPr/>
                    <a:lstStyle/>
                    <a:p>
                      <a:pPr algn="ctr">
                        <a:lnSpc>
                          <a:spcPct val="107000"/>
                        </a:lnSpc>
                        <a:spcAft>
                          <a:spcPts val="0"/>
                        </a:spcAft>
                      </a:pPr>
                      <a:endParaRPr lang="it-IT" dirty="0"/>
                    </a:p>
                  </a:txBody>
                  <a:tcPr marL="68580" marR="68580" marT="0" marB="0"/>
                </a:tc>
                <a:tc gridSpan="2">
                  <a:txBody>
                    <a:bodyPr/>
                    <a:lstStyle/>
                    <a:p>
                      <a:pPr algn="ctr">
                        <a:lnSpc>
                          <a:spcPct val="107000"/>
                        </a:lnSpc>
                        <a:spcAft>
                          <a:spcPts val="0"/>
                        </a:spcAft>
                      </a:pPr>
                      <a:r>
                        <a:rPr lang="it-IT" sz="1800" dirty="0" smtClean="0">
                          <a:solidFill>
                            <a:srgbClr val="183D95"/>
                          </a:solidFill>
                          <a:effectLst/>
                        </a:rPr>
                        <a:t>REQUISITI  </a:t>
                      </a:r>
                      <a:r>
                        <a:rPr lang="it-IT" sz="1800" dirty="0">
                          <a:solidFill>
                            <a:srgbClr val="183D95"/>
                          </a:solidFill>
                          <a:effectLst/>
                        </a:rPr>
                        <a:t>CASSA</a:t>
                      </a:r>
                      <a:endParaRPr lang="it-IT" sz="1100" dirty="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val="3247458003"/>
                  </a:ext>
                </a:extLst>
              </a:tr>
              <a:tr h="1014008">
                <a:tc>
                  <a:txBody>
                    <a:bodyPr/>
                    <a:lstStyle/>
                    <a:p>
                      <a:pPr algn="ctr">
                        <a:lnSpc>
                          <a:spcPct val="107000"/>
                        </a:lnSpc>
                        <a:spcAft>
                          <a:spcPts val="0"/>
                        </a:spcAft>
                      </a:pPr>
                      <a:r>
                        <a:rPr lang="it-IT" sz="1800" dirty="0">
                          <a:effectLst/>
                        </a:rPr>
                        <a:t> </a:t>
                      </a:r>
                      <a:endParaRPr lang="it-IT" sz="1100" dirty="0">
                        <a:effectLst/>
                      </a:endParaRPr>
                    </a:p>
                    <a:p>
                      <a:pPr algn="ctr">
                        <a:lnSpc>
                          <a:spcPct val="107000"/>
                        </a:lnSpc>
                        <a:spcAft>
                          <a:spcPts val="0"/>
                        </a:spcAft>
                      </a:pPr>
                      <a:r>
                        <a:rPr lang="it-IT" sz="1800" dirty="0">
                          <a:effectLst/>
                        </a:rPr>
                        <a:t> </a:t>
                      </a:r>
                      <a:endParaRPr lang="it-IT" sz="1100" dirty="0">
                        <a:effectLst/>
                      </a:endParaRPr>
                    </a:p>
                    <a:p>
                      <a:pPr algn="ctr">
                        <a:lnSpc>
                          <a:spcPct val="107000"/>
                        </a:lnSpc>
                        <a:spcAft>
                          <a:spcPts val="0"/>
                        </a:spcAft>
                      </a:pPr>
                      <a:r>
                        <a:rPr lang="it-IT" sz="1800" dirty="0">
                          <a:effectLst/>
                        </a:rPr>
                        <a:t> </a:t>
                      </a:r>
                      <a:endParaRPr lang="it-IT" sz="1100" dirty="0">
                        <a:effectLst/>
                      </a:endParaRPr>
                    </a:p>
                    <a:p>
                      <a:pPr algn="ctr">
                        <a:lnSpc>
                          <a:spcPct val="107000"/>
                        </a:lnSpc>
                        <a:spcAft>
                          <a:spcPts val="0"/>
                        </a:spcAft>
                      </a:pPr>
                      <a:r>
                        <a:rPr lang="it-IT" sz="18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b="1" dirty="0">
                          <a:solidFill>
                            <a:srgbClr val="FF0000"/>
                          </a:solidFill>
                          <a:effectLst/>
                        </a:rPr>
                        <a:t>Requisiti per la pensione di vecchiaia </a:t>
                      </a:r>
                      <a:endParaRPr lang="it-IT"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smtClean="0">
                          <a:effectLst/>
                        </a:rPr>
                        <a:t>Anzianità maturata</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dirty="0"/>
                    </a:p>
                  </a:txBody>
                  <a:tcPr marL="68580" marR="68580" marT="0" marB="0"/>
                </a:tc>
                <a:tc>
                  <a:txBody>
                    <a:bodyPr/>
                    <a:lstStyle/>
                    <a:p>
                      <a:pPr algn="ctr">
                        <a:lnSpc>
                          <a:spcPct val="107000"/>
                        </a:lnSpc>
                        <a:spcAft>
                          <a:spcPts val="0"/>
                        </a:spcAft>
                      </a:pPr>
                      <a:r>
                        <a:rPr lang="it-IT" sz="1600" dirty="0" smtClean="0">
                          <a:solidFill>
                            <a:srgbClr val="183D95"/>
                          </a:solidFill>
                          <a:effectLst/>
                        </a:rPr>
                        <a:t>Requisiti per </a:t>
                      </a:r>
                      <a:r>
                        <a:rPr lang="it-IT" sz="1600" dirty="0">
                          <a:solidFill>
                            <a:srgbClr val="183D95"/>
                          </a:solidFill>
                          <a:effectLst/>
                        </a:rPr>
                        <a:t>la pensione di vecchiaia </a:t>
                      </a:r>
                      <a:endParaRPr lang="it-IT" sz="1100" b="1" dirty="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a:effectLst/>
                        </a:rPr>
                        <a:t>Anzianità </a:t>
                      </a:r>
                      <a:r>
                        <a:rPr lang="it-IT" sz="1600" dirty="0" smtClean="0">
                          <a:effectLst/>
                        </a:rPr>
                        <a:t>maturata</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5234020"/>
                  </a:ext>
                </a:extLst>
              </a:tr>
              <a:tr h="311670">
                <a:tc>
                  <a:txBody>
                    <a:bodyPr/>
                    <a:lstStyle/>
                    <a:p>
                      <a:pPr algn="ctr">
                        <a:lnSpc>
                          <a:spcPct val="107000"/>
                        </a:lnSpc>
                        <a:spcAft>
                          <a:spcPts val="0"/>
                        </a:spcAft>
                      </a:pPr>
                      <a:r>
                        <a:rPr lang="it-IT" sz="1600" dirty="0">
                          <a:effectLst/>
                        </a:rPr>
                        <a:t>Età</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b="1" dirty="0">
                          <a:solidFill>
                            <a:srgbClr val="FF0000"/>
                          </a:solidFill>
                          <a:effectLst/>
                        </a:rPr>
                        <a:t>6</a:t>
                      </a:r>
                      <a:r>
                        <a:rPr lang="it-IT" sz="1600" b="1" dirty="0" smtClean="0">
                          <a:solidFill>
                            <a:srgbClr val="FF0000"/>
                          </a:solidFill>
                          <a:effectLst/>
                        </a:rPr>
                        <a:t>6 </a:t>
                      </a:r>
                      <a:r>
                        <a:rPr lang="it-IT" sz="1600" b="1" dirty="0">
                          <a:solidFill>
                            <a:srgbClr val="FF0000"/>
                          </a:solidFill>
                          <a:effectLst/>
                        </a:rPr>
                        <a:t>e 7 mesi</a:t>
                      </a:r>
                      <a:endParaRPr lang="it-IT"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dirty="0"/>
                    </a:p>
                  </a:txBody>
                  <a:tcPr marL="68580" marR="68580" marT="0" marB="0" anchor="ctr"/>
                </a:tc>
                <a:tc>
                  <a:txBody>
                    <a:bodyPr/>
                    <a:lstStyle/>
                    <a:p>
                      <a:pPr algn="ctr">
                        <a:lnSpc>
                          <a:spcPct val="107000"/>
                        </a:lnSpc>
                        <a:spcAft>
                          <a:spcPts val="0"/>
                        </a:spcAft>
                      </a:pPr>
                      <a:r>
                        <a:rPr lang="it-IT" sz="1600" dirty="0" smtClean="0">
                          <a:solidFill>
                            <a:srgbClr val="183D95"/>
                          </a:solidFill>
                          <a:effectLst/>
                        </a:rPr>
                        <a:t>70 anni</a:t>
                      </a:r>
                      <a:r>
                        <a:rPr lang="it-IT" sz="1600" dirty="0">
                          <a:solidFill>
                            <a:srgbClr val="183D95"/>
                          </a:solidFill>
                          <a:effectLst/>
                        </a:rPr>
                        <a:t> </a:t>
                      </a:r>
                      <a:endParaRPr lang="it-IT" sz="1100" b="1" dirty="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048203"/>
                  </a:ext>
                </a:extLst>
              </a:tr>
              <a:tr h="748745">
                <a:tc>
                  <a:txBody>
                    <a:bodyPr/>
                    <a:lstStyle/>
                    <a:p>
                      <a:pPr algn="ctr">
                        <a:lnSpc>
                          <a:spcPct val="107000"/>
                        </a:lnSpc>
                        <a:spcAft>
                          <a:spcPts val="0"/>
                        </a:spcAft>
                      </a:pPr>
                      <a:r>
                        <a:rPr lang="it-IT" sz="1600" dirty="0">
                          <a:effectLst/>
                        </a:rPr>
                        <a:t>Anzianità contributiva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b="1" dirty="0">
                          <a:solidFill>
                            <a:srgbClr val="FF0000"/>
                          </a:solidFill>
                          <a:effectLst/>
                        </a:rPr>
                        <a:t>20 </a:t>
                      </a:r>
                      <a:r>
                        <a:rPr lang="it-IT" sz="1600" b="1" dirty="0" smtClean="0">
                          <a:solidFill>
                            <a:srgbClr val="FF0000"/>
                          </a:solidFill>
                          <a:effectLst/>
                        </a:rPr>
                        <a:t>anni</a:t>
                      </a:r>
                    </a:p>
                    <a:p>
                      <a:pPr algn="ctr">
                        <a:lnSpc>
                          <a:spcPct val="107000"/>
                        </a:lnSpc>
                        <a:spcAft>
                          <a:spcPts val="0"/>
                        </a:spcAft>
                      </a:pPr>
                      <a:r>
                        <a:rPr lang="it-IT" sz="1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cumulati</a:t>
                      </a:r>
                      <a:endParaRPr lang="it-IT"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smtClean="0">
                          <a:effectLst/>
                        </a:rPr>
                        <a:t>5 anni</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dirty="0"/>
                    </a:p>
                  </a:txBody>
                  <a:tcPr marL="68580" marR="68580" marT="0" marB="0" anchor="ctr"/>
                </a:tc>
                <a:tc>
                  <a:txBody>
                    <a:bodyPr/>
                    <a:lstStyle/>
                    <a:p>
                      <a:pPr algn="ctr">
                        <a:lnSpc>
                          <a:spcPct val="107000"/>
                        </a:lnSpc>
                        <a:spcAft>
                          <a:spcPts val="0"/>
                        </a:spcAft>
                      </a:pPr>
                      <a:r>
                        <a:rPr lang="it-IT" sz="1600" dirty="0">
                          <a:solidFill>
                            <a:srgbClr val="183D95"/>
                          </a:solidFill>
                          <a:effectLst/>
                        </a:rPr>
                        <a:t>35 </a:t>
                      </a:r>
                      <a:r>
                        <a:rPr lang="it-IT" sz="1600" dirty="0" smtClean="0">
                          <a:solidFill>
                            <a:srgbClr val="183D95"/>
                          </a:solidFill>
                          <a:effectLst/>
                        </a:rPr>
                        <a:t>anni</a:t>
                      </a:r>
                    </a:p>
                    <a:p>
                      <a:pPr algn="ctr">
                        <a:lnSpc>
                          <a:spcPct val="107000"/>
                        </a:lnSpc>
                        <a:spcAft>
                          <a:spcPts val="0"/>
                        </a:spcAft>
                      </a:pPr>
                      <a:r>
                        <a:rPr lang="it-IT" sz="1600" b="0" dirty="0" smtClean="0">
                          <a:solidFill>
                            <a:srgbClr val="183D95"/>
                          </a:solidFill>
                          <a:effectLst/>
                          <a:latin typeface="Calibri" panose="020F0502020204030204" pitchFamily="34" charset="0"/>
                          <a:ea typeface="Calibri" panose="020F0502020204030204" pitchFamily="34" charset="0"/>
                          <a:cs typeface="Times New Roman" panose="02020603050405020304" pitchFamily="18" charset="0"/>
                        </a:rPr>
                        <a:t>cumulati</a:t>
                      </a:r>
                      <a:endParaRPr lang="it-IT" sz="1100" b="0" dirty="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it-IT" sz="1600" dirty="0" smtClean="0">
                          <a:effectLst/>
                        </a:rPr>
                        <a:t>32 anni</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9779825"/>
                  </a:ext>
                </a:extLst>
              </a:tr>
            </a:tbl>
          </a:graphicData>
        </a:graphic>
      </p:graphicFrame>
    </p:spTree>
    <p:extLst>
      <p:ext uri="{BB962C8B-B14F-4D97-AF65-F5344CB8AC3E}">
        <p14:creationId xmlns:p14="http://schemas.microsoft.com/office/powerpoint/2010/main" val="1597181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60EB15A-0681-4A7C-B0BD-203919FF9882}" type="slidenum">
              <a:rPr lang="it-IT" smtClean="0"/>
              <a:pPr/>
              <a:t>26</a:t>
            </a:fld>
            <a:endParaRPr lang="it-IT"/>
          </a:p>
        </p:txBody>
      </p:sp>
      <p:sp>
        <p:nvSpPr>
          <p:cNvPr id="5" name="Titolo 1"/>
          <p:cNvSpPr>
            <a:spLocks noGrp="1"/>
          </p:cNvSpPr>
          <p:nvPr>
            <p:ph type="title"/>
          </p:nvPr>
        </p:nvSpPr>
        <p:spPr>
          <a:xfrm>
            <a:off x="1142976" y="0"/>
            <a:ext cx="3285008" cy="908720"/>
          </a:xfrm>
        </p:spPr>
        <p:txBody>
          <a:bodyPr>
            <a:noAutofit/>
          </a:bodyPr>
          <a:lstStyle/>
          <a:p>
            <a:pPr algn="l"/>
            <a:r>
              <a:rPr lang="it-IT" sz="2000" dirty="0" smtClean="0"/>
              <a:t/>
            </a:r>
            <a:br>
              <a:rPr lang="it-IT" sz="2000" dirty="0" smtClean="0"/>
            </a:br>
            <a:r>
              <a:rPr lang="it-IT" sz="2000" dirty="0" smtClean="0"/>
              <a:t>CUMULO</a:t>
            </a:r>
            <a:r>
              <a:rPr lang="it-IT" sz="2000" dirty="0"/>
              <a:t/>
            </a:r>
            <a:br>
              <a:rPr lang="it-IT" sz="2000" dirty="0"/>
            </a:br>
            <a:r>
              <a:rPr lang="it-IT" sz="2000" dirty="0"/>
              <a:t>LEGGE 11.12.2016, N. 232</a:t>
            </a:r>
            <a:br>
              <a:rPr lang="it-IT" sz="2000" dirty="0"/>
            </a:br>
            <a:r>
              <a:rPr lang="it-IT" sz="2000" dirty="0"/>
              <a:t>(LEGGE DI BILANCIO 2017)</a:t>
            </a:r>
            <a:r>
              <a:rPr lang="it-IT" sz="2000" dirty="0" smtClean="0"/>
              <a:t/>
            </a:r>
            <a:br>
              <a:rPr lang="it-IT" sz="2000" dirty="0" smtClean="0"/>
            </a:br>
            <a:r>
              <a:rPr lang="it-IT" sz="2000" dirty="0" smtClean="0"/>
              <a:t>E</a:t>
            </a:r>
            <a:endParaRPr lang="it-IT" sz="2000" dirty="0"/>
          </a:p>
        </p:txBody>
      </p:sp>
      <p:sp>
        <p:nvSpPr>
          <p:cNvPr id="6" name="Titolo 1"/>
          <p:cNvSpPr txBox="1">
            <a:spLocks/>
          </p:cNvSpPr>
          <p:nvPr/>
        </p:nvSpPr>
        <p:spPr>
          <a:xfrm>
            <a:off x="5724128" y="166327"/>
            <a:ext cx="3312368" cy="523220"/>
          </a:xfrm>
          <a:prstGeom prst="rect">
            <a:avLst/>
          </a:prstGeom>
          <a:noFill/>
        </p:spPr>
        <p:txBody>
          <a:bodyPr wrap="square" rtlCol="0">
            <a:spAutoFit/>
          </a:bodyPr>
          <a:lstStyle>
            <a:defPPr>
              <a:defRPr lang="it-IT"/>
            </a:defPPr>
            <a:lvl1pPr algn="r">
              <a:defRPr sz="2800">
                <a:solidFill>
                  <a:srgbClr val="3962BA"/>
                </a:solidFill>
              </a:defRPr>
            </a:lvl1pPr>
          </a:lstStyle>
          <a:p>
            <a:r>
              <a:rPr lang="it-IT" dirty="0"/>
              <a:t>CALCOLO</a:t>
            </a:r>
          </a:p>
        </p:txBody>
      </p:sp>
      <p:sp>
        <p:nvSpPr>
          <p:cNvPr id="8" name="object 6"/>
          <p:cNvSpPr/>
          <p:nvPr/>
        </p:nvSpPr>
        <p:spPr>
          <a:xfrm>
            <a:off x="3491880" y="2745582"/>
            <a:ext cx="1728192" cy="358724"/>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solidFill>
            <a:schemeClr val="tx2">
              <a:lumMod val="40000"/>
              <a:lumOff val="60000"/>
            </a:schemeClr>
          </a:solidFill>
        </p:spPr>
        <p:txBody>
          <a:bodyPr wrap="square" lIns="0" tIns="0" rIns="0" bIns="0" rtlCol="0"/>
          <a:lstStyle/>
          <a:p>
            <a:r>
              <a:rPr lang="it-IT" sz="2000" b="1" dirty="0" smtClean="0"/>
              <a:t> In particolare:</a:t>
            </a:r>
            <a:endParaRPr lang="it-IT" sz="2000" b="1" dirty="0"/>
          </a:p>
        </p:txBody>
      </p:sp>
      <p:graphicFrame>
        <p:nvGraphicFramePr>
          <p:cNvPr id="2" name="Tabella 1"/>
          <p:cNvGraphicFramePr>
            <a:graphicFrameLocks noGrp="1"/>
          </p:cNvGraphicFramePr>
          <p:nvPr>
            <p:extLst>
              <p:ext uri="{D42A27DB-BD31-4B8C-83A1-F6EECF244321}">
                <p14:modId xmlns:p14="http://schemas.microsoft.com/office/powerpoint/2010/main" val="1342930835"/>
              </p:ext>
            </p:extLst>
          </p:nvPr>
        </p:nvGraphicFramePr>
        <p:xfrm>
          <a:off x="251520" y="1474291"/>
          <a:ext cx="7200801" cy="3252905"/>
        </p:xfrm>
        <a:graphic>
          <a:graphicData uri="http://schemas.openxmlformats.org/drawingml/2006/table">
            <a:tbl>
              <a:tblPr firstRow="1" firstCol="1" bandRow="1">
                <a:tableStyleId>{69CF1AB2-1976-4502-BF36-3FF5EA218861}</a:tableStyleId>
              </a:tblPr>
              <a:tblGrid>
                <a:gridCol w="1238848">
                  <a:extLst>
                    <a:ext uri="{9D8B030D-6E8A-4147-A177-3AD203B41FA5}">
                      <a16:colId xmlns:a16="http://schemas.microsoft.com/office/drawing/2014/main" val="2675137193"/>
                    </a:ext>
                  </a:extLst>
                </a:gridCol>
                <a:gridCol w="1353440">
                  <a:extLst>
                    <a:ext uri="{9D8B030D-6E8A-4147-A177-3AD203B41FA5}">
                      <a16:colId xmlns:a16="http://schemas.microsoft.com/office/drawing/2014/main" val="3727062755"/>
                    </a:ext>
                  </a:extLst>
                </a:gridCol>
                <a:gridCol w="1462564">
                  <a:extLst>
                    <a:ext uri="{9D8B030D-6E8A-4147-A177-3AD203B41FA5}">
                      <a16:colId xmlns:a16="http://schemas.microsoft.com/office/drawing/2014/main" val="3632506856"/>
                    </a:ext>
                  </a:extLst>
                </a:gridCol>
                <a:gridCol w="380541">
                  <a:extLst>
                    <a:ext uri="{9D8B030D-6E8A-4147-A177-3AD203B41FA5}">
                      <a16:colId xmlns:a16="http://schemas.microsoft.com/office/drawing/2014/main" val="2358567677"/>
                    </a:ext>
                  </a:extLst>
                </a:gridCol>
                <a:gridCol w="1354460">
                  <a:extLst>
                    <a:ext uri="{9D8B030D-6E8A-4147-A177-3AD203B41FA5}">
                      <a16:colId xmlns:a16="http://schemas.microsoft.com/office/drawing/2014/main" val="4026668001"/>
                    </a:ext>
                  </a:extLst>
                </a:gridCol>
                <a:gridCol w="1410948">
                  <a:extLst>
                    <a:ext uri="{9D8B030D-6E8A-4147-A177-3AD203B41FA5}">
                      <a16:colId xmlns:a16="http://schemas.microsoft.com/office/drawing/2014/main" val="3464755733"/>
                    </a:ext>
                  </a:extLst>
                </a:gridCol>
              </a:tblGrid>
              <a:tr h="254276">
                <a:tc gridSpan="3">
                  <a:txBody>
                    <a:bodyPr/>
                    <a:lstStyle/>
                    <a:p>
                      <a:pPr algn="ctr">
                        <a:lnSpc>
                          <a:spcPct val="107000"/>
                        </a:lnSpc>
                        <a:spcAft>
                          <a:spcPts val="0"/>
                        </a:spcAft>
                      </a:pPr>
                      <a:r>
                        <a:rPr lang="it-IT" sz="1800" dirty="0" smtClean="0">
                          <a:solidFill>
                            <a:srgbClr val="FF0000"/>
                          </a:solidFill>
                          <a:effectLst/>
                        </a:rPr>
                        <a:t>REQUISITI  </a:t>
                      </a:r>
                      <a:r>
                        <a:rPr lang="it-IT" sz="1800" dirty="0">
                          <a:solidFill>
                            <a:srgbClr val="FF0000"/>
                          </a:solidFill>
                          <a:effectLst/>
                        </a:rPr>
                        <a:t>INPS</a:t>
                      </a:r>
                      <a:endParaRPr lang="it-IT"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tc>
                  <a:txBody>
                    <a:bodyPr/>
                    <a:lstStyle/>
                    <a:p>
                      <a:pPr algn="ctr">
                        <a:lnSpc>
                          <a:spcPct val="107000"/>
                        </a:lnSpc>
                        <a:spcAft>
                          <a:spcPts val="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it-IT" sz="1800" dirty="0" smtClean="0">
                          <a:solidFill>
                            <a:srgbClr val="183D95"/>
                          </a:solidFill>
                          <a:effectLst/>
                        </a:rPr>
                        <a:t>REQUISITI  </a:t>
                      </a:r>
                      <a:r>
                        <a:rPr lang="it-IT" sz="1800" dirty="0">
                          <a:solidFill>
                            <a:srgbClr val="183D95"/>
                          </a:solidFill>
                          <a:effectLst/>
                        </a:rPr>
                        <a:t>CASSA</a:t>
                      </a:r>
                      <a:endParaRPr lang="it-IT" sz="1100" dirty="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val="3247458003"/>
                  </a:ext>
                </a:extLst>
              </a:tr>
              <a:tr h="1052508">
                <a:tc>
                  <a:txBody>
                    <a:bodyPr/>
                    <a:lstStyle/>
                    <a:p>
                      <a:pPr algn="ctr">
                        <a:lnSpc>
                          <a:spcPct val="107000"/>
                        </a:lnSpc>
                        <a:spcAft>
                          <a:spcPts val="0"/>
                        </a:spcAft>
                      </a:pPr>
                      <a:r>
                        <a:rPr lang="it-IT" sz="1800" dirty="0">
                          <a:effectLst/>
                        </a:rPr>
                        <a:t> </a:t>
                      </a:r>
                      <a:endParaRPr lang="it-IT" sz="1100" dirty="0">
                        <a:effectLst/>
                      </a:endParaRPr>
                    </a:p>
                    <a:p>
                      <a:pPr algn="ctr">
                        <a:lnSpc>
                          <a:spcPct val="107000"/>
                        </a:lnSpc>
                        <a:spcAft>
                          <a:spcPts val="0"/>
                        </a:spcAft>
                      </a:pPr>
                      <a:r>
                        <a:rPr lang="it-IT" sz="1800" dirty="0">
                          <a:effectLst/>
                        </a:rPr>
                        <a:t> </a:t>
                      </a:r>
                      <a:endParaRPr lang="it-IT" sz="1100" dirty="0">
                        <a:effectLst/>
                      </a:endParaRPr>
                    </a:p>
                    <a:p>
                      <a:pPr algn="ctr">
                        <a:lnSpc>
                          <a:spcPct val="107000"/>
                        </a:lnSpc>
                        <a:spcAft>
                          <a:spcPts val="0"/>
                        </a:spcAft>
                      </a:pPr>
                      <a:r>
                        <a:rPr lang="it-IT" sz="1800" dirty="0">
                          <a:effectLst/>
                        </a:rPr>
                        <a:t> </a:t>
                      </a:r>
                      <a:endParaRPr lang="it-IT" sz="1100" dirty="0">
                        <a:effectLst/>
                      </a:endParaRPr>
                    </a:p>
                    <a:p>
                      <a:pPr algn="ctr">
                        <a:lnSpc>
                          <a:spcPct val="107000"/>
                        </a:lnSpc>
                        <a:spcAft>
                          <a:spcPts val="0"/>
                        </a:spcAft>
                      </a:pPr>
                      <a:r>
                        <a:rPr lang="it-IT" sz="18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600" b="1" dirty="0">
                          <a:solidFill>
                            <a:srgbClr val="FF0000"/>
                          </a:solidFill>
                          <a:effectLst/>
                        </a:rPr>
                        <a:t>Requisiti per la pensione di vecchiaia </a:t>
                      </a:r>
                      <a:endParaRPr lang="it-IT"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smtClean="0">
                          <a:effectLst/>
                        </a:rPr>
                        <a:t>Anzianità maturata</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b="1" dirty="0">
                          <a:solidFill>
                            <a:srgbClr val="183D95"/>
                          </a:solidFill>
                          <a:effectLst/>
                        </a:rPr>
                        <a:t>Requisiti per la pensione di vecchiaia </a:t>
                      </a:r>
                      <a:endParaRPr lang="it-IT" sz="1100" b="1" dirty="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a:effectLst/>
                        </a:rPr>
                        <a:t>Anzianità </a:t>
                      </a:r>
                      <a:r>
                        <a:rPr lang="it-IT" sz="1600" dirty="0" smtClean="0">
                          <a:effectLst/>
                        </a:rPr>
                        <a:t>maturata</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5234020"/>
                  </a:ext>
                </a:extLst>
              </a:tr>
              <a:tr h="226010">
                <a:tc>
                  <a:txBody>
                    <a:bodyPr/>
                    <a:lstStyle/>
                    <a:p>
                      <a:pPr algn="ctr">
                        <a:lnSpc>
                          <a:spcPct val="107000"/>
                        </a:lnSpc>
                        <a:spcAft>
                          <a:spcPts val="0"/>
                        </a:spcAft>
                      </a:pPr>
                      <a:r>
                        <a:rPr lang="it-IT" sz="1600" dirty="0">
                          <a:effectLst/>
                        </a:rPr>
                        <a:t>Età</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b="1" dirty="0">
                          <a:solidFill>
                            <a:srgbClr val="FF0000"/>
                          </a:solidFill>
                          <a:effectLst/>
                        </a:rPr>
                        <a:t>6</a:t>
                      </a:r>
                      <a:r>
                        <a:rPr lang="it-IT" sz="1600" b="1" dirty="0" smtClean="0">
                          <a:solidFill>
                            <a:srgbClr val="FF0000"/>
                          </a:solidFill>
                          <a:effectLst/>
                        </a:rPr>
                        <a:t>6 </a:t>
                      </a:r>
                      <a:r>
                        <a:rPr lang="it-IT" sz="1600" b="1" dirty="0">
                          <a:solidFill>
                            <a:srgbClr val="FF0000"/>
                          </a:solidFill>
                          <a:effectLst/>
                        </a:rPr>
                        <a:t>e 7 mesi</a:t>
                      </a:r>
                      <a:endParaRPr lang="it-IT"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b="1" dirty="0" smtClean="0">
                          <a:solidFill>
                            <a:srgbClr val="183D95"/>
                          </a:solidFill>
                          <a:effectLst/>
                        </a:rPr>
                        <a:t>70 anni</a:t>
                      </a:r>
                      <a:r>
                        <a:rPr lang="it-IT" sz="1600" b="1" dirty="0">
                          <a:solidFill>
                            <a:srgbClr val="183D95"/>
                          </a:solidFill>
                          <a:effectLst/>
                        </a:rPr>
                        <a:t> </a:t>
                      </a:r>
                      <a:endParaRPr lang="it-IT" sz="1100" b="1" dirty="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048203"/>
                  </a:ext>
                </a:extLst>
              </a:tr>
              <a:tr h="1524498">
                <a:tc>
                  <a:txBody>
                    <a:bodyPr/>
                    <a:lstStyle/>
                    <a:p>
                      <a:pPr algn="ctr">
                        <a:lnSpc>
                          <a:spcPct val="107000"/>
                        </a:lnSpc>
                        <a:spcAft>
                          <a:spcPts val="0"/>
                        </a:spcAft>
                      </a:pPr>
                      <a:r>
                        <a:rPr lang="it-IT" sz="1600" dirty="0">
                          <a:effectLst/>
                        </a:rPr>
                        <a:t>Anzianità contributiva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b="1" dirty="0">
                          <a:solidFill>
                            <a:srgbClr val="FF0000"/>
                          </a:solidFill>
                          <a:effectLst/>
                        </a:rPr>
                        <a:t>20 </a:t>
                      </a:r>
                      <a:r>
                        <a:rPr lang="it-IT" sz="1600" b="1" dirty="0" smtClean="0">
                          <a:solidFill>
                            <a:srgbClr val="FF0000"/>
                          </a:solidFill>
                          <a:effectLst/>
                        </a:rPr>
                        <a:t>anni</a:t>
                      </a:r>
                    </a:p>
                    <a:p>
                      <a:pPr marL="0" marR="0" indent="0" algn="ctr" defTabSz="914400" rtl="0" eaLnBrk="1" fontAlgn="auto" latinLnBrk="0" hangingPunct="1">
                        <a:lnSpc>
                          <a:spcPct val="107000"/>
                        </a:lnSpc>
                        <a:spcBef>
                          <a:spcPts val="0"/>
                        </a:spcBef>
                        <a:spcAft>
                          <a:spcPts val="0"/>
                        </a:spcAft>
                        <a:buClrTx/>
                        <a:buSzTx/>
                        <a:buFontTx/>
                        <a:buNone/>
                        <a:tabLst/>
                        <a:defRPr/>
                      </a:pPr>
                      <a:r>
                        <a:rPr lang="it-IT" sz="1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cumulati</a:t>
                      </a:r>
                    </a:p>
                    <a:p>
                      <a:pPr algn="ctr">
                        <a:lnSpc>
                          <a:spcPct val="107000"/>
                        </a:lnSpc>
                        <a:spcAft>
                          <a:spcPts val="0"/>
                        </a:spcAft>
                      </a:pPr>
                      <a:endParaRPr lang="it-IT"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smtClean="0">
                          <a:effectLst/>
                        </a:rPr>
                        <a:t>15 anni</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600" b="1" dirty="0" smtClean="0">
                        <a:solidFill>
                          <a:srgbClr val="183D95"/>
                        </a:solidFill>
                        <a:effectLst/>
                      </a:endParaRPr>
                    </a:p>
                    <a:p>
                      <a:pPr algn="ctr">
                        <a:lnSpc>
                          <a:spcPct val="107000"/>
                        </a:lnSpc>
                        <a:spcAft>
                          <a:spcPts val="0"/>
                        </a:spcAft>
                      </a:pPr>
                      <a:r>
                        <a:rPr lang="it-IT" sz="1600" b="1" dirty="0" smtClean="0">
                          <a:solidFill>
                            <a:srgbClr val="183D95"/>
                          </a:solidFill>
                          <a:effectLst/>
                        </a:rPr>
                        <a:t>35 anni</a:t>
                      </a:r>
                    </a:p>
                    <a:p>
                      <a:pPr marL="0" marR="0" indent="0" algn="ctr" defTabSz="914400" rtl="0" eaLnBrk="1" fontAlgn="auto" latinLnBrk="0" hangingPunct="1">
                        <a:lnSpc>
                          <a:spcPct val="107000"/>
                        </a:lnSpc>
                        <a:spcBef>
                          <a:spcPts val="0"/>
                        </a:spcBef>
                        <a:spcAft>
                          <a:spcPts val="0"/>
                        </a:spcAft>
                        <a:buClrTx/>
                        <a:buSzTx/>
                        <a:buFontTx/>
                        <a:buNone/>
                        <a:tabLst/>
                        <a:defRPr/>
                      </a:pPr>
                      <a:r>
                        <a:rPr lang="it-IT" sz="1600" b="1" dirty="0" smtClean="0">
                          <a:solidFill>
                            <a:srgbClr val="183D95"/>
                          </a:solidFill>
                          <a:effectLst/>
                          <a:latin typeface="Calibri" panose="020F0502020204030204" pitchFamily="34" charset="0"/>
                          <a:ea typeface="Calibri" panose="020F0502020204030204" pitchFamily="34" charset="0"/>
                          <a:cs typeface="Times New Roman" panose="02020603050405020304" pitchFamily="18" charset="0"/>
                        </a:rPr>
                        <a:t>cumulati</a:t>
                      </a:r>
                      <a:endParaRPr lang="it-IT" sz="1100" b="1" dirty="0" smtClean="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600" b="1" dirty="0" smtClean="0">
                        <a:solidFill>
                          <a:srgbClr val="183D95"/>
                        </a:solidFill>
                        <a:effectLst/>
                      </a:endParaRPr>
                    </a:p>
                    <a:p>
                      <a:pPr marL="0" marR="0" indent="0" algn="ctr" defTabSz="914400" rtl="0" eaLnBrk="1" fontAlgn="auto" latinLnBrk="0" hangingPunct="1">
                        <a:lnSpc>
                          <a:spcPct val="107000"/>
                        </a:lnSpc>
                        <a:spcBef>
                          <a:spcPts val="0"/>
                        </a:spcBef>
                        <a:spcAft>
                          <a:spcPts val="0"/>
                        </a:spcAft>
                        <a:buClrTx/>
                        <a:buSzTx/>
                        <a:buFontTx/>
                        <a:buNone/>
                        <a:tabLst/>
                        <a:defRPr/>
                      </a:pPr>
                      <a:endParaRPr lang="it-IT" sz="900" b="1" dirty="0" smtClean="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it-IT" sz="1100" b="1" dirty="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it-IT" sz="1600" dirty="0" smtClean="0">
                          <a:effectLst/>
                        </a:rPr>
                        <a:t>20 anni</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9779825"/>
                  </a:ext>
                </a:extLst>
              </a:tr>
            </a:tbl>
          </a:graphicData>
        </a:graphic>
      </p:graphicFrame>
      <p:sp>
        <p:nvSpPr>
          <p:cNvPr id="10" name="object 6"/>
          <p:cNvSpPr/>
          <p:nvPr/>
        </p:nvSpPr>
        <p:spPr>
          <a:xfrm>
            <a:off x="519573" y="993779"/>
            <a:ext cx="8147248" cy="350321"/>
          </a:xfrm>
          <a:prstGeom prst="rect">
            <a:avLst/>
          </a:prstGeom>
          <a:ln/>
        </p:spPr>
        <p:style>
          <a:lnRef idx="2">
            <a:schemeClr val="accent6"/>
          </a:lnRef>
          <a:fillRef idx="1">
            <a:schemeClr val="lt1"/>
          </a:fillRef>
          <a:effectRef idx="0">
            <a:schemeClr val="accent6"/>
          </a:effectRef>
          <a:fontRef idx="minor">
            <a:schemeClr val="dk1"/>
          </a:fontRef>
        </p:style>
        <p:txBody>
          <a:bodyPr wrap="square" lIns="0" tIns="0" rIns="0" bIns="0" rtlCol="0"/>
          <a:lstStyle/>
          <a:p>
            <a:pPr algn="ctr"/>
            <a:r>
              <a:rPr lang="it-IT" b="1" dirty="0" smtClean="0"/>
              <a:t>ESEMPI DI LIQUIDAZIONE  DI PENSIONE DI VECCHIAIA IN REGIME DI CUMULO</a:t>
            </a:r>
          </a:p>
          <a:p>
            <a:pPr algn="ctr"/>
            <a:endParaRPr lang="it-IT" dirty="0">
              <a:solidFill>
                <a:srgbClr val="3962BA"/>
              </a:solidFill>
            </a:endParaRPr>
          </a:p>
        </p:txBody>
      </p:sp>
      <p:graphicFrame>
        <p:nvGraphicFramePr>
          <p:cNvPr id="7" name="Tabella 6"/>
          <p:cNvGraphicFramePr>
            <a:graphicFrameLocks noGrp="1"/>
          </p:cNvGraphicFramePr>
          <p:nvPr>
            <p:extLst/>
          </p:nvPr>
        </p:nvGraphicFramePr>
        <p:xfrm>
          <a:off x="7560292" y="1663255"/>
          <a:ext cx="1322047" cy="2164654"/>
        </p:xfrm>
        <a:graphic>
          <a:graphicData uri="http://schemas.openxmlformats.org/drawingml/2006/table">
            <a:tbl>
              <a:tblPr firstRow="1" firstCol="1" bandRow="1">
                <a:tableStyleId>{5C22544A-7EE6-4342-B048-85BDC9FD1C3A}</a:tableStyleId>
              </a:tblPr>
              <a:tblGrid>
                <a:gridCol w="1322047">
                  <a:extLst>
                    <a:ext uri="{9D8B030D-6E8A-4147-A177-3AD203B41FA5}">
                      <a16:colId xmlns:a16="http://schemas.microsoft.com/office/drawing/2014/main" val="1366729259"/>
                    </a:ext>
                  </a:extLst>
                </a:gridCol>
              </a:tblGrid>
              <a:tr h="2164654">
                <a:tc>
                  <a:txBody>
                    <a:bodyPr/>
                    <a:lstStyle/>
                    <a:p>
                      <a:pPr algn="ctr">
                        <a:lnSpc>
                          <a:spcPct val="107000"/>
                        </a:lnSpc>
                        <a:spcAft>
                          <a:spcPts val="0"/>
                        </a:spcAft>
                      </a:pPr>
                      <a:endParaRPr lang="it-IT"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dirty="0" smtClean="0">
                          <a:effectLst/>
                          <a:latin typeface="Calibri" panose="020F0502020204030204" pitchFamily="34" charset="0"/>
                          <a:ea typeface="Calibri" panose="020F0502020204030204" pitchFamily="34" charset="0"/>
                          <a:cs typeface="Times New Roman" panose="02020603050405020304" pitchFamily="18" charset="0"/>
                        </a:rPr>
                        <a:t>Età</a:t>
                      </a:r>
                      <a:r>
                        <a:rPr lang="it-IT" sz="1800" b="1" baseline="0" dirty="0" smtClean="0">
                          <a:effectLst/>
                          <a:latin typeface="Calibri" panose="020F0502020204030204" pitchFamily="34" charset="0"/>
                          <a:ea typeface="Calibri" panose="020F0502020204030204" pitchFamily="34" charset="0"/>
                          <a:cs typeface="Times New Roman" panose="02020603050405020304" pitchFamily="18" charset="0"/>
                        </a:rPr>
                        <a:t> anagrafica ad oggi</a:t>
                      </a:r>
                    </a:p>
                    <a:p>
                      <a:pPr algn="ctr">
                        <a:lnSpc>
                          <a:spcPct val="107000"/>
                        </a:lnSpc>
                        <a:spcAft>
                          <a:spcPts val="0"/>
                        </a:spcAft>
                      </a:pPr>
                      <a:endParaRPr lang="it-IT" sz="18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baseline="0" dirty="0" smtClean="0">
                          <a:effectLst/>
                          <a:latin typeface="Calibri" panose="020F0502020204030204" pitchFamily="34" charset="0"/>
                          <a:ea typeface="Calibri" panose="020F0502020204030204" pitchFamily="34" charset="0"/>
                          <a:cs typeface="Times New Roman" panose="02020603050405020304" pitchFamily="18" charset="0"/>
                        </a:rPr>
                        <a:t>66 anni e 7 mesi </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491117"/>
                  </a:ext>
                </a:extLst>
              </a:tr>
            </a:tbl>
          </a:graphicData>
        </a:graphic>
      </p:graphicFrame>
      <p:sp>
        <p:nvSpPr>
          <p:cNvPr id="11" name="object 6"/>
          <p:cNvSpPr/>
          <p:nvPr/>
        </p:nvSpPr>
        <p:spPr>
          <a:xfrm>
            <a:off x="251520" y="4966964"/>
            <a:ext cx="8568953" cy="1224192"/>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algn="just"/>
            <a:r>
              <a:rPr lang="it-IT" sz="1400" dirty="0" smtClean="0">
                <a:solidFill>
                  <a:srgbClr val="3962BA"/>
                </a:solidFill>
              </a:rPr>
              <a:t>Il </a:t>
            </a:r>
            <a:r>
              <a:rPr lang="it-IT" sz="1400" dirty="0">
                <a:solidFill>
                  <a:srgbClr val="3962BA"/>
                </a:solidFill>
              </a:rPr>
              <a:t>professionista ha maturato complessivamente ad oggi  35 anni di contribuzione non coincidente nelle gestioni coinvolte nel cumulo (15+20=35). Ha raggiunto, pertanto, i requisiti minimi  previsti dall’art. 24, della legge 214/2011 per il diritto alla pensione di vecchiaia in regime di cumulo  (66 anni e 7 mesi di età  e più di 20 anni di contribuzione cumulata).  La misura della prestazione  sarà composta da una quota erogata attualmente dall’Inps sulla base di 15 anni di  contributi accreditati in tale gestione  e da una seconda quota, a carico Cassa,  all’età di 70 anni sulla base di 23 anni e 5 mesi  di contribuzione. </a:t>
            </a:r>
          </a:p>
          <a:p>
            <a:pPr algn="ctr"/>
            <a:r>
              <a:rPr lang="it-IT" b="1" u="sng" dirty="0" smtClean="0">
                <a:solidFill>
                  <a:srgbClr val="3962BA"/>
                </a:solidFill>
              </a:rPr>
              <a:t>In </a:t>
            </a:r>
            <a:r>
              <a:rPr lang="it-IT" b="1" u="sng" dirty="0">
                <a:solidFill>
                  <a:srgbClr val="3962BA"/>
                </a:solidFill>
              </a:rPr>
              <a:t>tal caso la quota Cassa sarà effettuata con il sistema di calcolo </a:t>
            </a:r>
            <a:r>
              <a:rPr lang="it-IT" b="1" u="sng" dirty="0" smtClean="0">
                <a:solidFill>
                  <a:srgbClr val="3962BA"/>
                </a:solidFill>
              </a:rPr>
              <a:t>contributivo</a:t>
            </a:r>
            <a:endParaRPr lang="it-IT" b="1" u="sng" dirty="0">
              <a:solidFill>
                <a:srgbClr val="3962BA"/>
              </a:solidFill>
            </a:endParaRPr>
          </a:p>
        </p:txBody>
      </p:sp>
    </p:spTree>
    <p:extLst>
      <p:ext uri="{BB962C8B-B14F-4D97-AF65-F5344CB8AC3E}">
        <p14:creationId xmlns:p14="http://schemas.microsoft.com/office/powerpoint/2010/main" val="2399983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60EB15A-0681-4A7C-B0BD-203919FF9882}" type="slidenum">
              <a:rPr lang="it-IT" smtClean="0"/>
              <a:pPr/>
              <a:t>27</a:t>
            </a:fld>
            <a:endParaRPr lang="it-IT"/>
          </a:p>
        </p:txBody>
      </p:sp>
      <p:sp>
        <p:nvSpPr>
          <p:cNvPr id="5" name="Titolo 1"/>
          <p:cNvSpPr>
            <a:spLocks noGrp="1"/>
          </p:cNvSpPr>
          <p:nvPr>
            <p:ph type="title"/>
          </p:nvPr>
        </p:nvSpPr>
        <p:spPr>
          <a:xfrm>
            <a:off x="1142976" y="0"/>
            <a:ext cx="3285008" cy="908720"/>
          </a:xfrm>
        </p:spPr>
        <p:txBody>
          <a:bodyPr>
            <a:noAutofit/>
          </a:bodyPr>
          <a:lstStyle/>
          <a:p>
            <a:pPr algn="l"/>
            <a:r>
              <a:rPr lang="it-IT" sz="2000" dirty="0" smtClean="0"/>
              <a:t/>
            </a:r>
            <a:br>
              <a:rPr lang="it-IT" sz="2000" dirty="0" smtClean="0"/>
            </a:br>
            <a:r>
              <a:rPr lang="it-IT" sz="2000" dirty="0" smtClean="0"/>
              <a:t>CUMULO</a:t>
            </a:r>
            <a:r>
              <a:rPr lang="it-IT" sz="2000" dirty="0"/>
              <a:t/>
            </a:r>
            <a:br>
              <a:rPr lang="it-IT" sz="2000" dirty="0"/>
            </a:br>
            <a:r>
              <a:rPr lang="it-IT" sz="2000" dirty="0"/>
              <a:t>LEGGE 11.12.2016, N. 232</a:t>
            </a:r>
            <a:br>
              <a:rPr lang="it-IT" sz="2000" dirty="0"/>
            </a:br>
            <a:r>
              <a:rPr lang="it-IT" sz="2000" dirty="0"/>
              <a:t>(LEGGE DI BILANCIO 2017)</a:t>
            </a:r>
            <a:r>
              <a:rPr lang="it-IT" sz="2000" dirty="0" smtClean="0"/>
              <a:t/>
            </a:r>
            <a:br>
              <a:rPr lang="it-IT" sz="2000" dirty="0" smtClean="0"/>
            </a:br>
            <a:r>
              <a:rPr lang="it-IT" sz="2000" dirty="0" smtClean="0"/>
              <a:t>E</a:t>
            </a:r>
            <a:endParaRPr lang="it-IT" sz="2000" dirty="0"/>
          </a:p>
        </p:txBody>
      </p:sp>
      <p:sp>
        <p:nvSpPr>
          <p:cNvPr id="6" name="Titolo 1"/>
          <p:cNvSpPr txBox="1">
            <a:spLocks/>
          </p:cNvSpPr>
          <p:nvPr/>
        </p:nvSpPr>
        <p:spPr>
          <a:xfrm>
            <a:off x="5724128" y="166327"/>
            <a:ext cx="3312368" cy="576065"/>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solidFill>
                  <a:schemeClr val="bg1"/>
                </a:solidFill>
                <a:latin typeface="+mj-lt"/>
                <a:ea typeface="+mj-ea"/>
                <a:cs typeface="+mj-cs"/>
              </a:defRPr>
            </a:lvl1pPr>
          </a:lstStyle>
          <a:p>
            <a:r>
              <a:rPr lang="it-IT" dirty="0">
                <a:solidFill>
                  <a:srgbClr val="3962BA"/>
                </a:solidFill>
                <a:latin typeface="+mn-lt"/>
                <a:ea typeface="+mn-ea"/>
                <a:cs typeface="+mn-cs"/>
              </a:rPr>
              <a:t>CALCOLO</a:t>
            </a:r>
          </a:p>
        </p:txBody>
      </p:sp>
      <p:sp>
        <p:nvSpPr>
          <p:cNvPr id="8" name="object 6"/>
          <p:cNvSpPr/>
          <p:nvPr/>
        </p:nvSpPr>
        <p:spPr>
          <a:xfrm>
            <a:off x="3491880" y="2745582"/>
            <a:ext cx="1728192" cy="358724"/>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solidFill>
            <a:schemeClr val="tx2">
              <a:lumMod val="40000"/>
              <a:lumOff val="60000"/>
            </a:schemeClr>
          </a:solidFill>
        </p:spPr>
        <p:txBody>
          <a:bodyPr wrap="square" lIns="0" tIns="0" rIns="0" bIns="0" rtlCol="0"/>
          <a:lstStyle/>
          <a:p>
            <a:r>
              <a:rPr lang="it-IT" sz="2000" b="1" dirty="0" smtClean="0"/>
              <a:t> In particolare:</a:t>
            </a:r>
            <a:endParaRPr lang="it-IT" sz="2000" b="1" dirty="0"/>
          </a:p>
        </p:txBody>
      </p:sp>
      <p:graphicFrame>
        <p:nvGraphicFramePr>
          <p:cNvPr id="2" name="Tabella 1"/>
          <p:cNvGraphicFramePr>
            <a:graphicFrameLocks noGrp="1"/>
          </p:cNvGraphicFramePr>
          <p:nvPr>
            <p:extLst>
              <p:ext uri="{D42A27DB-BD31-4B8C-83A1-F6EECF244321}">
                <p14:modId xmlns:p14="http://schemas.microsoft.com/office/powerpoint/2010/main" val="1330448525"/>
              </p:ext>
            </p:extLst>
          </p:nvPr>
        </p:nvGraphicFramePr>
        <p:xfrm>
          <a:off x="395537" y="1429158"/>
          <a:ext cx="7056784" cy="2651608"/>
        </p:xfrm>
        <a:graphic>
          <a:graphicData uri="http://schemas.openxmlformats.org/drawingml/2006/table">
            <a:tbl>
              <a:tblPr firstRow="1" firstCol="1" bandRow="1">
                <a:tableStyleId>{69CF1AB2-1976-4502-BF36-3FF5EA218861}</a:tableStyleId>
              </a:tblPr>
              <a:tblGrid>
                <a:gridCol w="1216267">
                  <a:extLst>
                    <a:ext uri="{9D8B030D-6E8A-4147-A177-3AD203B41FA5}">
                      <a16:colId xmlns:a16="http://schemas.microsoft.com/office/drawing/2014/main" val="2675137193"/>
                    </a:ext>
                  </a:extLst>
                </a:gridCol>
                <a:gridCol w="1232004">
                  <a:extLst>
                    <a:ext uri="{9D8B030D-6E8A-4147-A177-3AD203B41FA5}">
                      <a16:colId xmlns:a16="http://schemas.microsoft.com/office/drawing/2014/main" val="3727062755"/>
                    </a:ext>
                  </a:extLst>
                </a:gridCol>
                <a:gridCol w="1584176">
                  <a:extLst>
                    <a:ext uri="{9D8B030D-6E8A-4147-A177-3AD203B41FA5}">
                      <a16:colId xmlns:a16="http://schemas.microsoft.com/office/drawing/2014/main" val="3632506856"/>
                    </a:ext>
                  </a:extLst>
                </a:gridCol>
                <a:gridCol w="239652">
                  <a:extLst>
                    <a:ext uri="{9D8B030D-6E8A-4147-A177-3AD203B41FA5}">
                      <a16:colId xmlns:a16="http://schemas.microsoft.com/office/drawing/2014/main" val="3898762051"/>
                    </a:ext>
                  </a:extLst>
                </a:gridCol>
                <a:gridCol w="1401957">
                  <a:extLst>
                    <a:ext uri="{9D8B030D-6E8A-4147-A177-3AD203B41FA5}">
                      <a16:colId xmlns:a16="http://schemas.microsoft.com/office/drawing/2014/main" val="4026668001"/>
                    </a:ext>
                  </a:extLst>
                </a:gridCol>
                <a:gridCol w="1382728">
                  <a:extLst>
                    <a:ext uri="{9D8B030D-6E8A-4147-A177-3AD203B41FA5}">
                      <a16:colId xmlns:a16="http://schemas.microsoft.com/office/drawing/2014/main" val="3464755733"/>
                    </a:ext>
                  </a:extLst>
                </a:gridCol>
              </a:tblGrid>
              <a:tr h="284125">
                <a:tc gridSpan="3">
                  <a:txBody>
                    <a:bodyPr/>
                    <a:lstStyle/>
                    <a:p>
                      <a:pPr algn="ctr">
                        <a:lnSpc>
                          <a:spcPct val="107000"/>
                        </a:lnSpc>
                        <a:spcAft>
                          <a:spcPts val="0"/>
                        </a:spcAft>
                      </a:pPr>
                      <a:r>
                        <a:rPr lang="it-IT" sz="1800" dirty="0" smtClean="0">
                          <a:solidFill>
                            <a:srgbClr val="FF0000"/>
                          </a:solidFill>
                          <a:effectLst/>
                        </a:rPr>
                        <a:t>REQUISITI  </a:t>
                      </a:r>
                      <a:r>
                        <a:rPr lang="it-IT" sz="1800" dirty="0">
                          <a:solidFill>
                            <a:srgbClr val="FF0000"/>
                          </a:solidFill>
                          <a:effectLst/>
                        </a:rPr>
                        <a:t>INPS</a:t>
                      </a:r>
                      <a:endParaRPr lang="it-IT"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tc>
                  <a:txBody>
                    <a:bodyPr/>
                    <a:lstStyle/>
                    <a:p>
                      <a:pPr algn="ctr">
                        <a:lnSpc>
                          <a:spcPct val="107000"/>
                        </a:lnSpc>
                        <a:spcAft>
                          <a:spcPts val="0"/>
                        </a:spcAft>
                      </a:pPr>
                      <a:endParaRPr lang="it-IT"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it-IT" sz="1800" dirty="0" smtClean="0">
                          <a:solidFill>
                            <a:schemeClr val="tx1"/>
                          </a:solidFill>
                          <a:effectLst/>
                        </a:rPr>
                        <a:t>REQUISITI  CASSA</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val="3247458003"/>
                  </a:ext>
                </a:extLst>
              </a:tr>
              <a:tr h="1058273">
                <a:tc>
                  <a:txBody>
                    <a:bodyPr/>
                    <a:lstStyle/>
                    <a:p>
                      <a:pPr algn="ctr">
                        <a:lnSpc>
                          <a:spcPct val="107000"/>
                        </a:lnSpc>
                        <a:spcAft>
                          <a:spcPts val="0"/>
                        </a:spcAft>
                      </a:pPr>
                      <a:r>
                        <a:rPr lang="it-IT" sz="1800" dirty="0">
                          <a:effectLst/>
                        </a:rPr>
                        <a:t> </a:t>
                      </a:r>
                      <a:endParaRPr lang="it-IT" sz="1100" dirty="0">
                        <a:effectLst/>
                      </a:endParaRPr>
                    </a:p>
                    <a:p>
                      <a:pPr algn="ctr">
                        <a:lnSpc>
                          <a:spcPct val="107000"/>
                        </a:lnSpc>
                        <a:spcAft>
                          <a:spcPts val="0"/>
                        </a:spcAft>
                      </a:pPr>
                      <a:r>
                        <a:rPr lang="it-IT" sz="1800" dirty="0">
                          <a:effectLst/>
                        </a:rPr>
                        <a:t> </a:t>
                      </a:r>
                      <a:endParaRPr lang="it-IT" sz="1100" dirty="0">
                        <a:effectLst/>
                      </a:endParaRPr>
                    </a:p>
                    <a:p>
                      <a:pPr algn="ctr">
                        <a:lnSpc>
                          <a:spcPct val="107000"/>
                        </a:lnSpc>
                        <a:spcAft>
                          <a:spcPts val="0"/>
                        </a:spcAft>
                      </a:pPr>
                      <a:r>
                        <a:rPr lang="it-IT" sz="1800" dirty="0">
                          <a:effectLst/>
                        </a:rPr>
                        <a:t> </a:t>
                      </a:r>
                      <a:endParaRPr lang="it-IT" sz="1100" dirty="0">
                        <a:effectLst/>
                      </a:endParaRPr>
                    </a:p>
                    <a:p>
                      <a:pPr algn="ctr">
                        <a:lnSpc>
                          <a:spcPct val="107000"/>
                        </a:lnSpc>
                        <a:spcAft>
                          <a:spcPts val="0"/>
                        </a:spcAft>
                      </a:pPr>
                      <a:r>
                        <a:rPr lang="it-IT" sz="18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600" b="1" dirty="0">
                          <a:solidFill>
                            <a:srgbClr val="FF0000"/>
                          </a:solidFill>
                          <a:effectLst/>
                        </a:rPr>
                        <a:t>Requisiti per la pensione di vecchiaia </a:t>
                      </a:r>
                      <a:endParaRPr lang="it-IT"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smtClean="0">
                          <a:effectLst/>
                        </a:rPr>
                        <a:t>Anzianità maturata</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a:solidFill>
                            <a:srgbClr val="183D95"/>
                          </a:solidFill>
                          <a:effectLst/>
                        </a:rPr>
                        <a:t>Requisiti per la pensione di vecchiaia </a:t>
                      </a:r>
                      <a:endParaRPr lang="it-IT" sz="1100" b="1" dirty="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a:effectLst/>
                        </a:rPr>
                        <a:t>Anzianità </a:t>
                      </a:r>
                      <a:r>
                        <a:rPr lang="it-IT" sz="1600" dirty="0" smtClean="0">
                          <a:effectLst/>
                        </a:rPr>
                        <a:t>maturata</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5234020"/>
                  </a:ext>
                </a:extLst>
              </a:tr>
              <a:tr h="401358">
                <a:tc>
                  <a:txBody>
                    <a:bodyPr/>
                    <a:lstStyle/>
                    <a:p>
                      <a:pPr algn="ctr">
                        <a:lnSpc>
                          <a:spcPct val="107000"/>
                        </a:lnSpc>
                        <a:spcAft>
                          <a:spcPts val="0"/>
                        </a:spcAft>
                      </a:pPr>
                      <a:r>
                        <a:rPr lang="it-IT" sz="1600" dirty="0">
                          <a:effectLst/>
                        </a:rPr>
                        <a:t>Età</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b="1" dirty="0">
                          <a:solidFill>
                            <a:srgbClr val="FF0000"/>
                          </a:solidFill>
                          <a:effectLst/>
                        </a:rPr>
                        <a:t>6</a:t>
                      </a:r>
                      <a:r>
                        <a:rPr lang="it-IT" sz="1600" b="1" dirty="0" smtClean="0">
                          <a:solidFill>
                            <a:srgbClr val="FF0000"/>
                          </a:solidFill>
                          <a:effectLst/>
                        </a:rPr>
                        <a:t>6 </a:t>
                      </a:r>
                      <a:r>
                        <a:rPr lang="it-IT" sz="1600" b="1" dirty="0">
                          <a:solidFill>
                            <a:srgbClr val="FF0000"/>
                          </a:solidFill>
                          <a:effectLst/>
                        </a:rPr>
                        <a:t>e 7 mesi</a:t>
                      </a:r>
                      <a:endParaRPr lang="it-IT"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smtClean="0">
                          <a:solidFill>
                            <a:srgbClr val="183D95"/>
                          </a:solidFill>
                          <a:effectLst/>
                        </a:rPr>
                        <a:t>70 anni</a:t>
                      </a:r>
                      <a:r>
                        <a:rPr lang="it-IT" sz="1600" dirty="0">
                          <a:solidFill>
                            <a:srgbClr val="183D95"/>
                          </a:solidFill>
                          <a:effectLst/>
                        </a:rPr>
                        <a:t> </a:t>
                      </a:r>
                      <a:endParaRPr lang="it-IT" sz="1100" b="1" dirty="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048203"/>
                  </a:ext>
                </a:extLst>
              </a:tr>
              <a:tr h="771114">
                <a:tc>
                  <a:txBody>
                    <a:bodyPr/>
                    <a:lstStyle/>
                    <a:p>
                      <a:pPr algn="ctr">
                        <a:lnSpc>
                          <a:spcPct val="107000"/>
                        </a:lnSpc>
                        <a:spcAft>
                          <a:spcPts val="0"/>
                        </a:spcAft>
                      </a:pPr>
                      <a:r>
                        <a:rPr lang="it-IT" sz="1600" dirty="0">
                          <a:effectLst/>
                        </a:rPr>
                        <a:t>Anzianità contributiva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b="1" dirty="0">
                          <a:solidFill>
                            <a:srgbClr val="FF0000"/>
                          </a:solidFill>
                          <a:effectLst/>
                        </a:rPr>
                        <a:t>20 anni</a:t>
                      </a:r>
                      <a:endParaRPr lang="it-IT"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smtClean="0">
                          <a:effectLst/>
                        </a:rPr>
                        <a:t>15 anni</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it-IT" sz="1600" dirty="0">
                          <a:solidFill>
                            <a:srgbClr val="183D95"/>
                          </a:solidFill>
                          <a:effectLst/>
                        </a:rPr>
                        <a:t>35 anni</a:t>
                      </a:r>
                      <a:endParaRPr lang="it-IT" sz="1100" b="1" dirty="0">
                        <a:solidFill>
                          <a:srgbClr val="183D9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it-IT" sz="1600" dirty="0" smtClean="0">
                          <a:effectLst/>
                        </a:rPr>
                        <a:t>5 anni (cancellato Cassa)</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9779825"/>
                  </a:ext>
                </a:extLst>
              </a:tr>
            </a:tbl>
          </a:graphicData>
        </a:graphic>
      </p:graphicFrame>
      <p:sp>
        <p:nvSpPr>
          <p:cNvPr id="10" name="object 6"/>
          <p:cNvSpPr/>
          <p:nvPr/>
        </p:nvSpPr>
        <p:spPr>
          <a:xfrm>
            <a:off x="519573" y="993779"/>
            <a:ext cx="8147248" cy="350321"/>
          </a:xfrm>
          <a:prstGeom prst="rect">
            <a:avLst/>
          </a:prstGeom>
        </p:spPr>
        <p:style>
          <a:lnRef idx="2">
            <a:schemeClr val="accent6"/>
          </a:lnRef>
          <a:fillRef idx="1">
            <a:schemeClr val="lt1"/>
          </a:fillRef>
          <a:effectRef idx="0">
            <a:schemeClr val="accent6"/>
          </a:effectRef>
          <a:fontRef idx="minor">
            <a:schemeClr val="dk1"/>
          </a:fontRef>
        </p:style>
        <p:txBody>
          <a:bodyPr wrap="square" lIns="0" tIns="0" rIns="0" bIns="0" rtlCol="0"/>
          <a:lstStyle/>
          <a:p>
            <a:pPr algn="ctr"/>
            <a:r>
              <a:rPr lang="it-IT" b="1" dirty="0" smtClean="0"/>
              <a:t>ESEMPI DI LIQUIDAZIONE  DI PENSIONE DI VECCHIAIA IN REGIME DI CUMULO</a:t>
            </a:r>
          </a:p>
          <a:p>
            <a:pPr algn="ctr"/>
            <a:endParaRPr lang="it-IT" sz="2400" b="1" dirty="0"/>
          </a:p>
        </p:txBody>
      </p:sp>
      <p:sp>
        <p:nvSpPr>
          <p:cNvPr id="12" name="object 6"/>
          <p:cNvSpPr/>
          <p:nvPr/>
        </p:nvSpPr>
        <p:spPr>
          <a:xfrm>
            <a:off x="349431" y="4205437"/>
            <a:ext cx="8568952" cy="2287462"/>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lstStyle/>
          <a:p>
            <a:pPr algn="just"/>
            <a:r>
              <a:rPr lang="it-IT" sz="1400" dirty="0" smtClean="0">
                <a:solidFill>
                  <a:srgbClr val="3962BA"/>
                </a:solidFill>
              </a:rPr>
              <a:t>Il </a:t>
            </a:r>
            <a:r>
              <a:rPr lang="it-IT" sz="1400" dirty="0">
                <a:solidFill>
                  <a:srgbClr val="3962BA"/>
                </a:solidFill>
              </a:rPr>
              <a:t>professionista ha maturato complessivamente  20 anni di contribuzione non coincidente nelle gestioni coinvolte nel cumulo (15+5=20). In tal caso risultando raggiunti i requisiti minimi  previsti dall’art. 24, della legge 214/2011 per il diritto alla pensione nella gestione Inps  (66 anni e 7 mesi  di età  e 20 anni di contribuzione cumulata) l’Inps potrebbe procedere alla liquidazione della propria quota. Tuttavia il professionista  per acquisire il diritto alla  quota Cassa dovrebbe raggiungere un’anzianità contributiva complessiva cumulata  di 35 anni,  ma risultando  cancellato non potrà mai maturarla</a:t>
            </a:r>
            <a:r>
              <a:rPr lang="it-IT" sz="1400" dirty="0" smtClean="0">
                <a:solidFill>
                  <a:srgbClr val="3962BA"/>
                </a:solidFill>
              </a:rPr>
              <a:t>.</a:t>
            </a:r>
          </a:p>
          <a:p>
            <a:pPr algn="just"/>
            <a:endParaRPr lang="it-IT" sz="1400" dirty="0">
              <a:solidFill>
                <a:srgbClr val="3962BA"/>
              </a:solidFill>
            </a:endParaRPr>
          </a:p>
          <a:p>
            <a:pPr algn="ctr"/>
            <a:r>
              <a:rPr lang="it-IT" b="1" u="sng" dirty="0">
                <a:solidFill>
                  <a:srgbClr val="3962BA"/>
                </a:solidFill>
              </a:rPr>
              <a:t>In questo caso è maturato il diritto alla  </a:t>
            </a:r>
            <a:r>
              <a:rPr lang="it-IT" b="1" u="sng" dirty="0">
                <a:solidFill>
                  <a:srgbClr val="FF0000"/>
                </a:solidFill>
              </a:rPr>
              <a:t>sola</a:t>
            </a:r>
            <a:r>
              <a:rPr lang="it-IT" b="1" u="sng" dirty="0">
                <a:solidFill>
                  <a:srgbClr val="3962BA"/>
                </a:solidFill>
              </a:rPr>
              <a:t> quota INPS.  E’ da valutare preliminarmente l’opzione della </a:t>
            </a:r>
            <a:r>
              <a:rPr lang="it-IT" b="1" u="sng" dirty="0" smtClean="0">
                <a:solidFill>
                  <a:srgbClr val="3962BA"/>
                </a:solidFill>
              </a:rPr>
              <a:t>totalizzazione</a:t>
            </a:r>
            <a:endParaRPr lang="it-IT" b="1" u="sng" dirty="0">
              <a:solidFill>
                <a:srgbClr val="3962BA"/>
              </a:solidFill>
            </a:endParaRPr>
          </a:p>
        </p:txBody>
      </p:sp>
      <p:graphicFrame>
        <p:nvGraphicFramePr>
          <p:cNvPr id="13" name="Tabella 12"/>
          <p:cNvGraphicFramePr>
            <a:graphicFrameLocks noGrp="1"/>
          </p:cNvGraphicFramePr>
          <p:nvPr>
            <p:extLst/>
          </p:nvPr>
        </p:nvGraphicFramePr>
        <p:xfrm>
          <a:off x="7596336" y="1607580"/>
          <a:ext cx="1322047" cy="2164654"/>
        </p:xfrm>
        <a:graphic>
          <a:graphicData uri="http://schemas.openxmlformats.org/drawingml/2006/table">
            <a:tbl>
              <a:tblPr firstRow="1" firstCol="1" bandRow="1">
                <a:tableStyleId>{5C22544A-7EE6-4342-B048-85BDC9FD1C3A}</a:tableStyleId>
              </a:tblPr>
              <a:tblGrid>
                <a:gridCol w="1322047">
                  <a:extLst>
                    <a:ext uri="{9D8B030D-6E8A-4147-A177-3AD203B41FA5}">
                      <a16:colId xmlns:a16="http://schemas.microsoft.com/office/drawing/2014/main" val="1366729259"/>
                    </a:ext>
                  </a:extLst>
                </a:gridCol>
              </a:tblGrid>
              <a:tr h="2164654">
                <a:tc>
                  <a:txBody>
                    <a:bodyPr/>
                    <a:lstStyle/>
                    <a:p>
                      <a:pPr algn="ctr">
                        <a:lnSpc>
                          <a:spcPct val="107000"/>
                        </a:lnSpc>
                        <a:spcAft>
                          <a:spcPts val="0"/>
                        </a:spcAft>
                      </a:pPr>
                      <a:endParaRPr lang="it-IT"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dirty="0" smtClean="0">
                          <a:effectLst/>
                          <a:latin typeface="Calibri" panose="020F0502020204030204" pitchFamily="34" charset="0"/>
                          <a:ea typeface="Calibri" panose="020F0502020204030204" pitchFamily="34" charset="0"/>
                          <a:cs typeface="Times New Roman" panose="02020603050405020304" pitchFamily="18" charset="0"/>
                        </a:rPr>
                        <a:t>Età</a:t>
                      </a:r>
                      <a:r>
                        <a:rPr lang="it-IT" sz="1800" b="1" baseline="0" dirty="0" smtClean="0">
                          <a:effectLst/>
                          <a:latin typeface="Calibri" panose="020F0502020204030204" pitchFamily="34" charset="0"/>
                          <a:ea typeface="Calibri" panose="020F0502020204030204" pitchFamily="34" charset="0"/>
                          <a:cs typeface="Times New Roman" panose="02020603050405020304" pitchFamily="18" charset="0"/>
                        </a:rPr>
                        <a:t> anagrafica ad oggi</a:t>
                      </a:r>
                    </a:p>
                    <a:p>
                      <a:pPr algn="ctr">
                        <a:lnSpc>
                          <a:spcPct val="107000"/>
                        </a:lnSpc>
                        <a:spcAft>
                          <a:spcPts val="0"/>
                        </a:spcAft>
                      </a:pPr>
                      <a:endParaRPr lang="it-IT" sz="18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baseline="0" dirty="0" smtClean="0">
                          <a:effectLst/>
                          <a:latin typeface="Calibri" panose="020F0502020204030204" pitchFamily="34" charset="0"/>
                          <a:ea typeface="Calibri" panose="020F0502020204030204" pitchFamily="34" charset="0"/>
                          <a:cs typeface="Times New Roman" panose="02020603050405020304" pitchFamily="18" charset="0"/>
                        </a:rPr>
                        <a:t>66 anni e 7 mesi </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491117"/>
                  </a:ext>
                </a:extLst>
              </a:tr>
            </a:tbl>
          </a:graphicData>
        </a:graphic>
      </p:graphicFrame>
    </p:spTree>
    <p:extLst>
      <p:ext uri="{BB962C8B-B14F-4D97-AF65-F5344CB8AC3E}">
        <p14:creationId xmlns:p14="http://schemas.microsoft.com/office/powerpoint/2010/main" val="2273595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LE PRESTAZIONI PREVIDENZIALI</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3</a:t>
            </a:fld>
            <a:endParaRPr lang="it-IT"/>
          </a:p>
        </p:txBody>
      </p:sp>
      <p:sp>
        <p:nvSpPr>
          <p:cNvPr id="5" name="object 6"/>
          <p:cNvSpPr txBox="1">
            <a:spLocks/>
          </p:cNvSpPr>
          <p:nvPr/>
        </p:nvSpPr>
        <p:spPr>
          <a:xfrm>
            <a:off x="1547664" y="1124744"/>
            <a:ext cx="6753979" cy="4739759"/>
          </a:xfrm>
          <a:custGeom>
            <a:avLst/>
            <a:gdLst/>
            <a:ahLst/>
            <a:cxnLst/>
            <a:rect l="l" t="t" r="r" b="b"/>
            <a:pathLst>
              <a:path w="8229600" h="1673225">
                <a:moveTo>
                  <a:pt x="7950743" y="0"/>
                </a:moveTo>
                <a:lnTo>
                  <a:pt x="278856" y="0"/>
                </a:lnTo>
                <a:lnTo>
                  <a:pt x="233624" y="3649"/>
                </a:lnTo>
                <a:lnTo>
                  <a:pt x="190716" y="14216"/>
                </a:lnTo>
                <a:lnTo>
                  <a:pt x="150705" y="31125"/>
                </a:lnTo>
                <a:lnTo>
                  <a:pt x="114167" y="53803"/>
                </a:lnTo>
                <a:lnTo>
                  <a:pt x="81675" y="81675"/>
                </a:lnTo>
                <a:lnTo>
                  <a:pt x="53803" y="114167"/>
                </a:lnTo>
                <a:lnTo>
                  <a:pt x="31125" y="150706"/>
                </a:lnTo>
                <a:lnTo>
                  <a:pt x="14216" y="190716"/>
                </a:lnTo>
                <a:lnTo>
                  <a:pt x="3649" y="233624"/>
                </a:lnTo>
                <a:lnTo>
                  <a:pt x="0" y="278856"/>
                </a:lnTo>
                <a:lnTo>
                  <a:pt x="0" y="1394244"/>
                </a:lnTo>
                <a:lnTo>
                  <a:pt x="3649" y="1439475"/>
                </a:lnTo>
                <a:lnTo>
                  <a:pt x="14216" y="1482384"/>
                </a:lnTo>
                <a:lnTo>
                  <a:pt x="31125" y="1522394"/>
                </a:lnTo>
                <a:lnTo>
                  <a:pt x="53803" y="1558932"/>
                </a:lnTo>
                <a:lnTo>
                  <a:pt x="81675" y="1591425"/>
                </a:lnTo>
                <a:lnTo>
                  <a:pt x="114167" y="1619297"/>
                </a:lnTo>
                <a:lnTo>
                  <a:pt x="150705" y="1641975"/>
                </a:lnTo>
                <a:lnTo>
                  <a:pt x="190716" y="1658884"/>
                </a:lnTo>
                <a:lnTo>
                  <a:pt x="233624" y="1669450"/>
                </a:lnTo>
                <a:lnTo>
                  <a:pt x="278856" y="1673100"/>
                </a:lnTo>
                <a:lnTo>
                  <a:pt x="7950743" y="1673100"/>
                </a:lnTo>
                <a:lnTo>
                  <a:pt x="7995975" y="1669450"/>
                </a:lnTo>
                <a:lnTo>
                  <a:pt x="8038883" y="1658884"/>
                </a:lnTo>
                <a:lnTo>
                  <a:pt x="8078893" y="1641975"/>
                </a:lnTo>
                <a:lnTo>
                  <a:pt x="8115431" y="1619297"/>
                </a:lnTo>
                <a:lnTo>
                  <a:pt x="8147923" y="1591425"/>
                </a:lnTo>
                <a:lnTo>
                  <a:pt x="8175795" y="1558932"/>
                </a:lnTo>
                <a:lnTo>
                  <a:pt x="8198473" y="1522394"/>
                </a:lnTo>
                <a:lnTo>
                  <a:pt x="8215382" y="1482384"/>
                </a:lnTo>
                <a:lnTo>
                  <a:pt x="8225948" y="1439475"/>
                </a:lnTo>
                <a:lnTo>
                  <a:pt x="8229598" y="1394244"/>
                </a:lnTo>
                <a:lnTo>
                  <a:pt x="8229598" y="278856"/>
                </a:lnTo>
                <a:lnTo>
                  <a:pt x="8225948" y="233624"/>
                </a:lnTo>
                <a:lnTo>
                  <a:pt x="8215382" y="190716"/>
                </a:lnTo>
                <a:lnTo>
                  <a:pt x="8198473" y="150706"/>
                </a:lnTo>
                <a:lnTo>
                  <a:pt x="8175795" y="114167"/>
                </a:lnTo>
                <a:lnTo>
                  <a:pt x="8147923" y="81675"/>
                </a:lnTo>
                <a:lnTo>
                  <a:pt x="8115431" y="53803"/>
                </a:lnTo>
                <a:lnTo>
                  <a:pt x="8078893" y="31125"/>
                </a:lnTo>
                <a:lnTo>
                  <a:pt x="8038883" y="14216"/>
                </a:lnTo>
                <a:lnTo>
                  <a:pt x="7995975" y="3649"/>
                </a:lnTo>
                <a:lnTo>
                  <a:pt x="7950743" y="0"/>
                </a:lnTo>
                <a:close/>
              </a:path>
            </a:pathLst>
          </a:custGeom>
          <a:noFill/>
          <a:effectLst>
            <a:innerShdw blurRad="63500" dist="50800" dir="18900000">
              <a:prstClr val="black">
                <a:alpha val="50000"/>
              </a:prstClr>
            </a:innerShdw>
          </a:effectLst>
        </p:spPr>
        <p:txBody>
          <a:bodyPr wrap="square" lIns="0" tIns="0" rIns="0" bIns="0" rtlCol="0">
            <a:spAutoFit/>
          </a:bodyPr>
          <a:lstStyle>
            <a:lvl1pPr marL="0">
              <a:defRPr sz="3600" b="1"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Wingdings" panose="05000000000000000000" pitchFamily="2" charset="2"/>
              <a:buChar char="ü"/>
            </a:pPr>
            <a:endParaRPr lang="it-IT" sz="2800" b="0" kern="0" dirty="0">
              <a:solidFill>
                <a:srgbClr val="0070C0"/>
              </a:solidFill>
            </a:endParaRPr>
          </a:p>
          <a:p>
            <a:pPr marL="285750" indent="-285750" algn="ctr">
              <a:buFont typeface="Wingdings" panose="05000000000000000000" pitchFamily="2" charset="2"/>
              <a:buChar char="ü"/>
            </a:pPr>
            <a:endParaRPr lang="it-IT" sz="2800" kern="0" dirty="0" smtClean="0">
              <a:solidFill>
                <a:srgbClr val="0070C0"/>
              </a:solidFill>
            </a:endParaRPr>
          </a:p>
          <a:p>
            <a:pPr marL="342900" indent="-342900">
              <a:buFont typeface="Wingdings" panose="05000000000000000000" pitchFamily="2" charset="2"/>
              <a:buChar char="ü"/>
            </a:pPr>
            <a:r>
              <a:rPr lang="it-IT" sz="2800" kern="0" dirty="0" smtClean="0">
                <a:solidFill>
                  <a:srgbClr val="0070C0"/>
                </a:solidFill>
                <a:latin typeface="+mn-lt"/>
              </a:rPr>
              <a:t>PENSIONE DI VECCHIAIA</a:t>
            </a:r>
          </a:p>
          <a:p>
            <a:endParaRPr lang="it-IT" sz="2800" kern="0" dirty="0" smtClean="0">
              <a:solidFill>
                <a:srgbClr val="0070C0"/>
              </a:solidFill>
              <a:latin typeface="+mn-lt"/>
            </a:endParaRPr>
          </a:p>
          <a:p>
            <a:pPr marL="342900" indent="-342900">
              <a:buFont typeface="Wingdings" panose="05000000000000000000" pitchFamily="2" charset="2"/>
              <a:buChar char="ü"/>
            </a:pPr>
            <a:r>
              <a:rPr lang="it-IT" sz="2800" kern="0" dirty="0" smtClean="0">
                <a:solidFill>
                  <a:srgbClr val="0070C0"/>
                </a:solidFill>
                <a:latin typeface="+mn-lt"/>
              </a:rPr>
              <a:t>PENSIONE DI ANZIANITÀ</a:t>
            </a:r>
          </a:p>
          <a:p>
            <a:pPr marL="285750" indent="-285750">
              <a:buFont typeface="Wingdings" panose="05000000000000000000" pitchFamily="2" charset="2"/>
              <a:buChar char="ü"/>
            </a:pPr>
            <a:endParaRPr lang="it-IT" sz="2800" kern="0" dirty="0" smtClean="0">
              <a:solidFill>
                <a:srgbClr val="0070C0"/>
              </a:solidFill>
              <a:latin typeface="+mn-lt"/>
            </a:endParaRPr>
          </a:p>
          <a:p>
            <a:pPr marL="342900" indent="-342900">
              <a:buFont typeface="Wingdings" panose="05000000000000000000" pitchFamily="2" charset="2"/>
              <a:buChar char="ü"/>
            </a:pPr>
            <a:r>
              <a:rPr lang="it-IT" sz="2800" kern="0" dirty="0" smtClean="0">
                <a:solidFill>
                  <a:srgbClr val="0070C0"/>
                </a:solidFill>
                <a:latin typeface="+mn-lt"/>
              </a:rPr>
              <a:t>PENSIONE DI INVALIDITÀ/INABILITÀ</a:t>
            </a:r>
          </a:p>
          <a:p>
            <a:pPr marL="285750" indent="-285750">
              <a:buFont typeface="Wingdings" panose="05000000000000000000" pitchFamily="2" charset="2"/>
              <a:buChar char="ü"/>
            </a:pPr>
            <a:endParaRPr lang="it-IT" sz="2800" kern="0" dirty="0" smtClean="0">
              <a:solidFill>
                <a:srgbClr val="0070C0"/>
              </a:solidFill>
              <a:latin typeface="+mn-lt"/>
            </a:endParaRPr>
          </a:p>
          <a:p>
            <a:pPr marL="342900" indent="-342900">
              <a:buFont typeface="Wingdings" panose="05000000000000000000" pitchFamily="2" charset="2"/>
              <a:buChar char="ü"/>
            </a:pPr>
            <a:r>
              <a:rPr lang="it-IT" sz="2800" kern="0" dirty="0" smtClean="0">
                <a:solidFill>
                  <a:srgbClr val="0070C0"/>
                </a:solidFill>
                <a:latin typeface="+mn-lt"/>
              </a:rPr>
              <a:t>PENSIONE AI SUPERSTITI</a:t>
            </a:r>
          </a:p>
          <a:p>
            <a:pPr marL="285750" indent="-285750">
              <a:buFont typeface="Wingdings" panose="05000000000000000000" pitchFamily="2" charset="2"/>
              <a:buChar char="ü"/>
            </a:pPr>
            <a:endParaRPr lang="it-IT" sz="2800" kern="0" dirty="0" smtClean="0">
              <a:solidFill>
                <a:srgbClr val="0070C0"/>
              </a:solidFill>
              <a:latin typeface="+mn-lt"/>
            </a:endParaRPr>
          </a:p>
          <a:p>
            <a:pPr marL="342900" indent="-342900">
              <a:buFont typeface="Wingdings" panose="05000000000000000000" pitchFamily="2" charset="2"/>
              <a:buChar char="ü"/>
            </a:pPr>
            <a:endParaRPr lang="it-IT" sz="2800" kern="0" dirty="0" smtClean="0">
              <a:solidFill>
                <a:srgbClr val="0070C0"/>
              </a:solidFill>
              <a:latin typeface="+mn-lt"/>
            </a:endParaRPr>
          </a:p>
        </p:txBody>
      </p:sp>
    </p:spTree>
    <p:extLst>
      <p:ext uri="{BB962C8B-B14F-4D97-AF65-F5344CB8AC3E}">
        <p14:creationId xmlns:p14="http://schemas.microsoft.com/office/powerpoint/2010/main" val="2350488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500" b="1" dirty="0" smtClean="0"/>
              <a:t>LA PENSIONE DI VECCHIAI</a:t>
            </a:r>
            <a:r>
              <a:rPr lang="it-IT" sz="2500" b="1" dirty="0">
                <a:solidFill>
                  <a:srgbClr val="3962BA"/>
                </a:solidFill>
              </a:rPr>
              <a:t>LA PENSIONE DI </a:t>
            </a:r>
            <a:r>
              <a:rPr lang="it-IT" sz="2500" b="1" dirty="0" smtClean="0">
                <a:solidFill>
                  <a:srgbClr val="3962BA"/>
                </a:solidFill>
              </a:rPr>
              <a:t>VECCHIAIA</a:t>
            </a:r>
            <a:r>
              <a:rPr lang="it-IT" sz="2500" b="1" dirty="0" smtClean="0"/>
              <a:t>A</a:t>
            </a:r>
            <a:endParaRPr lang="it-IT" sz="2500" b="1"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821148958"/>
              </p:ext>
            </p:extLst>
          </p:nvPr>
        </p:nvGraphicFramePr>
        <p:xfrm>
          <a:off x="113350" y="1666220"/>
          <a:ext cx="8965090" cy="20830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p:cNvSpPr>
            <a:spLocks noGrp="1"/>
          </p:cNvSpPr>
          <p:nvPr>
            <p:ph type="sldNum" sz="quarter" idx="12"/>
          </p:nvPr>
        </p:nvSpPr>
        <p:spPr/>
        <p:txBody>
          <a:bodyPr/>
          <a:lstStyle/>
          <a:p>
            <a:fld id="{D60EB15A-0681-4A7C-B0BD-203919FF9882}" type="slidenum">
              <a:rPr lang="it-IT" smtClean="0"/>
              <a:pPr/>
              <a:t>4</a:t>
            </a:fld>
            <a:endParaRPr lang="it-IT"/>
          </a:p>
        </p:txBody>
      </p:sp>
      <p:graphicFrame>
        <p:nvGraphicFramePr>
          <p:cNvPr id="8" name="Segnaposto contenuto 4"/>
          <p:cNvGraphicFramePr>
            <a:graphicFrameLocks/>
          </p:cNvGraphicFramePr>
          <p:nvPr>
            <p:extLst>
              <p:ext uri="{D42A27DB-BD31-4B8C-83A1-F6EECF244321}">
                <p14:modId xmlns:p14="http://schemas.microsoft.com/office/powerpoint/2010/main" val="2998311536"/>
              </p:ext>
            </p:extLst>
          </p:nvPr>
        </p:nvGraphicFramePr>
        <p:xfrm>
          <a:off x="113350" y="4532217"/>
          <a:ext cx="8965090" cy="1800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Rettangolo 2"/>
          <p:cNvSpPr/>
          <p:nvPr/>
        </p:nvSpPr>
        <p:spPr>
          <a:xfrm>
            <a:off x="2195964" y="1072219"/>
            <a:ext cx="4799863"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r>
              <a:rPr lang="it-IT" b="1" dirty="0" smtClean="0"/>
              <a:t>PENSIONE VECCHIAIA</a:t>
            </a:r>
          </a:p>
          <a:p>
            <a:pPr lvl="0" algn="ctr"/>
            <a:r>
              <a:rPr lang="it-IT" dirty="0" smtClean="0"/>
              <a:t>requisiti anagrafici </a:t>
            </a:r>
            <a:r>
              <a:rPr lang="it-IT" dirty="0"/>
              <a:t>e contributivi</a:t>
            </a:r>
          </a:p>
        </p:txBody>
      </p:sp>
      <p:sp>
        <p:nvSpPr>
          <p:cNvPr id="6" name="Rettangolo 5"/>
          <p:cNvSpPr/>
          <p:nvPr/>
        </p:nvSpPr>
        <p:spPr>
          <a:xfrm>
            <a:off x="2195964" y="3956066"/>
            <a:ext cx="4799863"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it-IT" dirty="0">
                <a:solidFill>
                  <a:schemeClr val="dk1"/>
                </a:solidFill>
              </a:rPr>
              <a:t>Modalità di calcolo del trattamento</a:t>
            </a:r>
          </a:p>
        </p:txBody>
      </p:sp>
    </p:spTree>
    <p:extLst>
      <p:ext uri="{BB962C8B-B14F-4D97-AF65-F5344CB8AC3E}">
        <p14:creationId xmlns:p14="http://schemas.microsoft.com/office/powerpoint/2010/main" val="1626527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500" b="1" dirty="0" smtClean="0">
                <a:solidFill>
                  <a:srgbClr val="3962BA"/>
                </a:solidFill>
              </a:rPr>
              <a:t>LA PENSIONE DI ANZIANITÀ</a:t>
            </a:r>
            <a:endParaRPr lang="it-IT" sz="2500" b="1" dirty="0">
              <a:solidFill>
                <a:srgbClr val="3962BA"/>
              </a:solidFill>
            </a:endParaRPr>
          </a:p>
        </p:txBody>
      </p:sp>
      <p:graphicFrame>
        <p:nvGraphicFramePr>
          <p:cNvPr id="5" name="Segnaposto contenuto 4"/>
          <p:cNvGraphicFramePr>
            <a:graphicFrameLocks noGrp="1"/>
          </p:cNvGraphicFramePr>
          <p:nvPr>
            <p:ph idx="1"/>
            <p:extLst/>
          </p:nvPr>
        </p:nvGraphicFramePr>
        <p:xfrm>
          <a:off x="611560" y="1258869"/>
          <a:ext cx="3744416" cy="26120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p:cNvSpPr>
            <a:spLocks noGrp="1"/>
          </p:cNvSpPr>
          <p:nvPr>
            <p:ph type="sldNum" sz="quarter" idx="12"/>
          </p:nvPr>
        </p:nvSpPr>
        <p:spPr/>
        <p:txBody>
          <a:bodyPr/>
          <a:lstStyle/>
          <a:p>
            <a:fld id="{D60EB15A-0681-4A7C-B0BD-203919FF9882}" type="slidenum">
              <a:rPr lang="it-IT" smtClean="0"/>
              <a:pPr/>
              <a:t>5</a:t>
            </a:fld>
            <a:endParaRPr lang="it-IT"/>
          </a:p>
        </p:txBody>
      </p:sp>
      <p:graphicFrame>
        <p:nvGraphicFramePr>
          <p:cNvPr id="10" name="Segnaposto contenuto 4"/>
          <p:cNvGraphicFramePr>
            <a:graphicFrameLocks/>
          </p:cNvGraphicFramePr>
          <p:nvPr>
            <p:extLst/>
          </p:nvPr>
        </p:nvGraphicFramePr>
        <p:xfrm>
          <a:off x="4709083" y="1124744"/>
          <a:ext cx="3377885" cy="28803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Rettangolo 10"/>
          <p:cNvSpPr/>
          <p:nvPr/>
        </p:nvSpPr>
        <p:spPr>
          <a:xfrm>
            <a:off x="827585" y="4184138"/>
            <a:ext cx="7259383" cy="369332"/>
          </a:xfrm>
          <a:prstGeom prst="rect">
            <a:avLst/>
          </a:prstGeom>
          <a:solidFill>
            <a:schemeClr val="accent1">
              <a:lumMod val="75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lvl="0" algn="ctr"/>
            <a:r>
              <a:rPr lang="it-IT" dirty="0"/>
              <a:t>Calcolo retributivo fino al 2006, contributivo dal 2007</a:t>
            </a:r>
          </a:p>
        </p:txBody>
      </p:sp>
      <p:sp>
        <p:nvSpPr>
          <p:cNvPr id="12" name="Rettangolo 11"/>
          <p:cNvSpPr/>
          <p:nvPr/>
        </p:nvSpPr>
        <p:spPr>
          <a:xfrm>
            <a:off x="845600" y="5669414"/>
            <a:ext cx="7614831" cy="523220"/>
          </a:xfrm>
          <a:prstGeom prst="rect">
            <a:avLst/>
          </a:prstGeom>
        </p:spPr>
        <p:txBody>
          <a:bodyPr wrap="square">
            <a:spAutoFit/>
          </a:bodyPr>
          <a:lstStyle/>
          <a:p>
            <a:r>
              <a:rPr lang="it-IT" sz="1400" b="1" dirty="0" smtClean="0"/>
              <a:t>** È richiesto altresì  il perfezionamento dell'ulteriore </a:t>
            </a:r>
            <a:r>
              <a:rPr lang="it-IT" sz="1400" b="1" dirty="0"/>
              <a:t>requisito di accesso (introdotto dal </a:t>
            </a:r>
            <a:r>
              <a:rPr lang="it-IT" sz="1400" b="1" dirty="0" smtClean="0"/>
              <a:t>1.1.2003)</a:t>
            </a:r>
          </a:p>
          <a:p>
            <a:r>
              <a:rPr lang="it-IT" sz="1400" b="1" dirty="0"/>
              <a:t> </a:t>
            </a:r>
            <a:r>
              <a:rPr lang="it-IT" sz="1400" b="1" dirty="0" smtClean="0"/>
              <a:t>     rappresentato </a:t>
            </a:r>
            <a:r>
              <a:rPr lang="it-IT" sz="1400" b="1" dirty="0"/>
              <a:t>dal raggiungimento di un </a:t>
            </a:r>
            <a:r>
              <a:rPr lang="it-IT" sz="1400" b="1" dirty="0" smtClean="0"/>
              <a:t>limite di volume d’affari ai fini IVA </a:t>
            </a:r>
            <a:endParaRPr lang="it-IT" sz="1400" b="1" dirty="0"/>
          </a:p>
        </p:txBody>
      </p:sp>
      <p:sp>
        <p:nvSpPr>
          <p:cNvPr id="8" name="Rettangolo 7"/>
          <p:cNvSpPr/>
          <p:nvPr/>
        </p:nvSpPr>
        <p:spPr>
          <a:xfrm>
            <a:off x="971600" y="4715307"/>
            <a:ext cx="7259384" cy="954107"/>
          </a:xfrm>
          <a:prstGeom prst="rect">
            <a:avLst/>
          </a:prstGeom>
        </p:spPr>
        <p:txBody>
          <a:bodyPr wrap="square">
            <a:spAutoFit/>
          </a:bodyPr>
          <a:lstStyle/>
          <a:p>
            <a:r>
              <a:rPr lang="it-IT" sz="1400" b="1" dirty="0" smtClean="0"/>
              <a:t>* Fino al 2019:</a:t>
            </a:r>
          </a:p>
          <a:p>
            <a:pPr marL="285750" indent="-285750">
              <a:buFont typeface="Arial" panose="020B0604020202020204" pitchFamily="34" charset="0"/>
              <a:buChar char="•"/>
            </a:pPr>
            <a:r>
              <a:rPr lang="it-IT" sz="1400" b="1" dirty="0" smtClean="0"/>
              <a:t>applicazione coefficienti riduzione per età e anzianità contributiva </a:t>
            </a:r>
          </a:p>
          <a:p>
            <a:pPr marL="285750" indent="-285750">
              <a:buFont typeface="Arial" panose="020B0604020202020204" pitchFamily="34" charset="0"/>
              <a:buChar char="•"/>
            </a:pPr>
            <a:r>
              <a:rPr lang="it-IT" sz="1400" b="1" dirty="0"/>
              <a:t>4</a:t>
            </a:r>
            <a:r>
              <a:rPr lang="it-IT" sz="1400" b="1" dirty="0" smtClean="0"/>
              <a:t>0 anni di anzianità contributiva indipendentemente dall’età anagrafica</a:t>
            </a:r>
            <a:endParaRPr lang="it-IT" sz="1400" dirty="0">
              <a:cs typeface="Calibri"/>
            </a:endParaRPr>
          </a:p>
          <a:p>
            <a:pPr lvl="0"/>
            <a:endParaRPr lang="it-IT" sz="1400" b="1" dirty="0"/>
          </a:p>
        </p:txBody>
      </p:sp>
    </p:spTree>
    <p:extLst>
      <p:ext uri="{BB962C8B-B14F-4D97-AF65-F5344CB8AC3E}">
        <p14:creationId xmlns:p14="http://schemas.microsoft.com/office/powerpoint/2010/main" val="4219855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500" b="1" kern="0" dirty="0" smtClean="0">
                <a:solidFill>
                  <a:srgbClr val="3962BA"/>
                </a:solidFill>
              </a:rPr>
              <a:t>PENSIONI DI INVALIDITÀ E INABILITÀ</a:t>
            </a:r>
            <a:endParaRPr lang="it-IT" sz="2500" b="1" dirty="0">
              <a:solidFill>
                <a:srgbClr val="3962BA"/>
              </a:solidFill>
            </a:endParaRP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6</a:t>
            </a:fld>
            <a:endParaRPr lang="it-IT"/>
          </a:p>
        </p:txBody>
      </p:sp>
      <p:sp>
        <p:nvSpPr>
          <p:cNvPr id="10" name="object 6"/>
          <p:cNvSpPr txBox="1">
            <a:spLocks/>
          </p:cNvSpPr>
          <p:nvPr/>
        </p:nvSpPr>
        <p:spPr>
          <a:xfrm>
            <a:off x="323528" y="1132049"/>
            <a:ext cx="8424936" cy="1384995"/>
          </a:xfrm>
          <a:custGeom>
            <a:avLst/>
            <a:gdLst/>
            <a:ahLst/>
            <a:cxnLst/>
            <a:rect l="l" t="t" r="r" b="b"/>
            <a:pathLst>
              <a:path w="8229600" h="1673225">
                <a:moveTo>
                  <a:pt x="7950743" y="0"/>
                </a:moveTo>
                <a:lnTo>
                  <a:pt x="278856" y="0"/>
                </a:lnTo>
                <a:lnTo>
                  <a:pt x="233624" y="3649"/>
                </a:lnTo>
                <a:lnTo>
                  <a:pt x="190716" y="14216"/>
                </a:lnTo>
                <a:lnTo>
                  <a:pt x="150705" y="31125"/>
                </a:lnTo>
                <a:lnTo>
                  <a:pt x="114167" y="53803"/>
                </a:lnTo>
                <a:lnTo>
                  <a:pt x="81675" y="81675"/>
                </a:lnTo>
                <a:lnTo>
                  <a:pt x="53803" y="114167"/>
                </a:lnTo>
                <a:lnTo>
                  <a:pt x="31125" y="150706"/>
                </a:lnTo>
                <a:lnTo>
                  <a:pt x="14216" y="190716"/>
                </a:lnTo>
                <a:lnTo>
                  <a:pt x="3649" y="233624"/>
                </a:lnTo>
                <a:lnTo>
                  <a:pt x="0" y="278856"/>
                </a:lnTo>
                <a:lnTo>
                  <a:pt x="0" y="1394244"/>
                </a:lnTo>
                <a:lnTo>
                  <a:pt x="3649" y="1439475"/>
                </a:lnTo>
                <a:lnTo>
                  <a:pt x="14216" y="1482384"/>
                </a:lnTo>
                <a:lnTo>
                  <a:pt x="31125" y="1522394"/>
                </a:lnTo>
                <a:lnTo>
                  <a:pt x="53803" y="1558932"/>
                </a:lnTo>
                <a:lnTo>
                  <a:pt x="81675" y="1591425"/>
                </a:lnTo>
                <a:lnTo>
                  <a:pt x="114167" y="1619297"/>
                </a:lnTo>
                <a:lnTo>
                  <a:pt x="150705" y="1641975"/>
                </a:lnTo>
                <a:lnTo>
                  <a:pt x="190716" y="1658884"/>
                </a:lnTo>
                <a:lnTo>
                  <a:pt x="233624" y="1669450"/>
                </a:lnTo>
                <a:lnTo>
                  <a:pt x="278856" y="1673100"/>
                </a:lnTo>
                <a:lnTo>
                  <a:pt x="7950743" y="1673100"/>
                </a:lnTo>
                <a:lnTo>
                  <a:pt x="7995975" y="1669450"/>
                </a:lnTo>
                <a:lnTo>
                  <a:pt x="8038883" y="1658884"/>
                </a:lnTo>
                <a:lnTo>
                  <a:pt x="8078893" y="1641975"/>
                </a:lnTo>
                <a:lnTo>
                  <a:pt x="8115431" y="1619297"/>
                </a:lnTo>
                <a:lnTo>
                  <a:pt x="8147923" y="1591425"/>
                </a:lnTo>
                <a:lnTo>
                  <a:pt x="8175795" y="1558932"/>
                </a:lnTo>
                <a:lnTo>
                  <a:pt x="8198473" y="1522394"/>
                </a:lnTo>
                <a:lnTo>
                  <a:pt x="8215382" y="1482384"/>
                </a:lnTo>
                <a:lnTo>
                  <a:pt x="8225948" y="1439475"/>
                </a:lnTo>
                <a:lnTo>
                  <a:pt x="8229598" y="1394244"/>
                </a:lnTo>
                <a:lnTo>
                  <a:pt x="8229598" y="278856"/>
                </a:lnTo>
                <a:lnTo>
                  <a:pt x="8225948" y="233624"/>
                </a:lnTo>
                <a:lnTo>
                  <a:pt x="8215382" y="190716"/>
                </a:lnTo>
                <a:lnTo>
                  <a:pt x="8198473" y="150706"/>
                </a:lnTo>
                <a:lnTo>
                  <a:pt x="8175795" y="114167"/>
                </a:lnTo>
                <a:lnTo>
                  <a:pt x="8147923" y="81675"/>
                </a:lnTo>
                <a:lnTo>
                  <a:pt x="8115431" y="53803"/>
                </a:lnTo>
                <a:lnTo>
                  <a:pt x="8078893" y="31125"/>
                </a:lnTo>
                <a:lnTo>
                  <a:pt x="8038883" y="14216"/>
                </a:lnTo>
                <a:lnTo>
                  <a:pt x="7995975" y="3649"/>
                </a:lnTo>
                <a:lnTo>
                  <a:pt x="7950743" y="0"/>
                </a:lnTo>
                <a:close/>
              </a:path>
            </a:pathLst>
          </a:custGeom>
          <a:noFill/>
        </p:spPr>
        <p:txBody>
          <a:bodyPr wrap="square" lIns="0" tIns="0" rIns="0" bIns="0" rtlCol="0">
            <a:spAutoFit/>
          </a:bodyPr>
          <a:lstStyle>
            <a:lvl1pPr marL="0">
              <a:defRPr sz="3600" b="1"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lgn="just">
              <a:buFont typeface="Wingdings" panose="05000000000000000000" pitchFamily="2" charset="2"/>
              <a:buChar char="ü"/>
            </a:pPr>
            <a:r>
              <a:rPr lang="it-IT" sz="1800" b="0" dirty="0">
                <a:solidFill>
                  <a:srgbClr val="3962BA"/>
                </a:solidFill>
              </a:rPr>
              <a:t>E’ il trattamento pensionistico spettante all'iscritto </a:t>
            </a:r>
            <a:r>
              <a:rPr lang="it-IT" sz="1800" b="0" dirty="0" smtClean="0">
                <a:solidFill>
                  <a:srgbClr val="3962BA"/>
                </a:solidFill>
              </a:rPr>
              <a:t>la </a:t>
            </a:r>
            <a:r>
              <a:rPr lang="it-IT" sz="1800" b="0" dirty="0">
                <a:solidFill>
                  <a:srgbClr val="3962BA"/>
                </a:solidFill>
              </a:rPr>
              <a:t>cui capacità all'esercizio della </a:t>
            </a:r>
            <a:r>
              <a:rPr lang="it-IT" sz="1800" b="0" dirty="0" smtClean="0">
                <a:solidFill>
                  <a:srgbClr val="3962BA"/>
                </a:solidFill>
              </a:rPr>
              <a:t>professione</a:t>
            </a:r>
            <a:r>
              <a:rPr lang="it-IT" sz="1800" b="0" dirty="0">
                <a:solidFill>
                  <a:srgbClr val="3962BA"/>
                </a:solidFill>
              </a:rPr>
              <a:t> </a:t>
            </a:r>
            <a:r>
              <a:rPr lang="it-IT" sz="1800" b="0" dirty="0" smtClean="0">
                <a:solidFill>
                  <a:srgbClr val="3962BA"/>
                </a:solidFill>
              </a:rPr>
              <a:t>è ridotta </a:t>
            </a:r>
            <a:r>
              <a:rPr lang="it-IT" sz="1800" b="0" dirty="0">
                <a:solidFill>
                  <a:srgbClr val="3962BA"/>
                </a:solidFill>
              </a:rPr>
              <a:t>in modo continuativo a meno di 1/3</a:t>
            </a:r>
            <a:r>
              <a:rPr lang="it-IT" sz="1800" b="0" dirty="0" smtClean="0">
                <a:solidFill>
                  <a:srgbClr val="3962BA"/>
                </a:solidFill>
              </a:rPr>
              <a:t> ovvero </a:t>
            </a:r>
            <a:r>
              <a:rPr lang="it-IT" sz="1800" b="0" dirty="0">
                <a:solidFill>
                  <a:srgbClr val="3962BA"/>
                </a:solidFill>
              </a:rPr>
              <a:t>esclusa in modo permanente e totale</a:t>
            </a:r>
            <a:r>
              <a:rPr lang="it-IT" sz="1800" b="0" dirty="0" smtClean="0">
                <a:solidFill>
                  <a:srgbClr val="3962BA"/>
                </a:solidFill>
              </a:rPr>
              <a:t>.</a:t>
            </a:r>
            <a:endParaRPr lang="it-IT" sz="1800" b="0" dirty="0">
              <a:solidFill>
                <a:srgbClr val="3962BA"/>
              </a:solidFill>
            </a:endParaRPr>
          </a:p>
          <a:p>
            <a:pPr marL="285750" indent="-285750" algn="just">
              <a:buFont typeface="Wingdings" panose="05000000000000000000" pitchFamily="2" charset="2"/>
              <a:buChar char="ü"/>
            </a:pPr>
            <a:r>
              <a:rPr lang="it-IT" sz="1800" b="0" dirty="0">
                <a:solidFill>
                  <a:srgbClr val="3962BA"/>
                </a:solidFill>
              </a:rPr>
              <a:t>E’ necessaria un’iscrizione di almeno 10 anni  alla </a:t>
            </a:r>
            <a:r>
              <a:rPr lang="it-IT" sz="1800" b="0" dirty="0" smtClean="0">
                <a:solidFill>
                  <a:srgbClr val="3962BA"/>
                </a:solidFill>
              </a:rPr>
              <a:t>Cassa </a:t>
            </a:r>
            <a:r>
              <a:rPr lang="it-IT" sz="1800" b="0" dirty="0">
                <a:solidFill>
                  <a:srgbClr val="3962BA"/>
                </a:solidFill>
              </a:rPr>
              <a:t>in caso di malattia e di almeno 5 anni in caso di infortunio. </a:t>
            </a:r>
          </a:p>
        </p:txBody>
      </p:sp>
      <p:sp>
        <p:nvSpPr>
          <p:cNvPr id="12" name="object 6"/>
          <p:cNvSpPr txBox="1">
            <a:spLocks/>
          </p:cNvSpPr>
          <p:nvPr/>
        </p:nvSpPr>
        <p:spPr>
          <a:xfrm>
            <a:off x="287524" y="2852329"/>
            <a:ext cx="8352928" cy="553998"/>
          </a:xfrm>
          <a:custGeom>
            <a:avLst/>
            <a:gdLst/>
            <a:ahLst/>
            <a:cxnLst/>
            <a:rect l="l" t="t" r="r" b="b"/>
            <a:pathLst>
              <a:path w="8229600" h="1673225">
                <a:moveTo>
                  <a:pt x="7950743" y="0"/>
                </a:moveTo>
                <a:lnTo>
                  <a:pt x="278856" y="0"/>
                </a:lnTo>
                <a:lnTo>
                  <a:pt x="233624" y="3649"/>
                </a:lnTo>
                <a:lnTo>
                  <a:pt x="190716" y="14216"/>
                </a:lnTo>
                <a:lnTo>
                  <a:pt x="150705" y="31125"/>
                </a:lnTo>
                <a:lnTo>
                  <a:pt x="114167" y="53803"/>
                </a:lnTo>
                <a:lnTo>
                  <a:pt x="81675" y="81675"/>
                </a:lnTo>
                <a:lnTo>
                  <a:pt x="53803" y="114167"/>
                </a:lnTo>
                <a:lnTo>
                  <a:pt x="31125" y="150706"/>
                </a:lnTo>
                <a:lnTo>
                  <a:pt x="14216" y="190716"/>
                </a:lnTo>
                <a:lnTo>
                  <a:pt x="3649" y="233624"/>
                </a:lnTo>
                <a:lnTo>
                  <a:pt x="0" y="278856"/>
                </a:lnTo>
                <a:lnTo>
                  <a:pt x="0" y="1394244"/>
                </a:lnTo>
                <a:lnTo>
                  <a:pt x="3649" y="1439475"/>
                </a:lnTo>
                <a:lnTo>
                  <a:pt x="14216" y="1482384"/>
                </a:lnTo>
                <a:lnTo>
                  <a:pt x="31125" y="1522394"/>
                </a:lnTo>
                <a:lnTo>
                  <a:pt x="53803" y="1558932"/>
                </a:lnTo>
                <a:lnTo>
                  <a:pt x="81675" y="1591425"/>
                </a:lnTo>
                <a:lnTo>
                  <a:pt x="114167" y="1619297"/>
                </a:lnTo>
                <a:lnTo>
                  <a:pt x="150705" y="1641975"/>
                </a:lnTo>
                <a:lnTo>
                  <a:pt x="190716" y="1658884"/>
                </a:lnTo>
                <a:lnTo>
                  <a:pt x="233624" y="1669450"/>
                </a:lnTo>
                <a:lnTo>
                  <a:pt x="278856" y="1673100"/>
                </a:lnTo>
                <a:lnTo>
                  <a:pt x="7950743" y="1673100"/>
                </a:lnTo>
                <a:lnTo>
                  <a:pt x="7995975" y="1669450"/>
                </a:lnTo>
                <a:lnTo>
                  <a:pt x="8038883" y="1658884"/>
                </a:lnTo>
                <a:lnTo>
                  <a:pt x="8078893" y="1641975"/>
                </a:lnTo>
                <a:lnTo>
                  <a:pt x="8115431" y="1619297"/>
                </a:lnTo>
                <a:lnTo>
                  <a:pt x="8147923" y="1591425"/>
                </a:lnTo>
                <a:lnTo>
                  <a:pt x="8175795" y="1558932"/>
                </a:lnTo>
                <a:lnTo>
                  <a:pt x="8198473" y="1522394"/>
                </a:lnTo>
                <a:lnTo>
                  <a:pt x="8215382" y="1482384"/>
                </a:lnTo>
                <a:lnTo>
                  <a:pt x="8225948" y="1439475"/>
                </a:lnTo>
                <a:lnTo>
                  <a:pt x="8229598" y="1394244"/>
                </a:lnTo>
                <a:lnTo>
                  <a:pt x="8229598" y="278856"/>
                </a:lnTo>
                <a:lnTo>
                  <a:pt x="8225948" y="233624"/>
                </a:lnTo>
                <a:lnTo>
                  <a:pt x="8215382" y="190716"/>
                </a:lnTo>
                <a:lnTo>
                  <a:pt x="8198473" y="150706"/>
                </a:lnTo>
                <a:lnTo>
                  <a:pt x="8175795" y="114167"/>
                </a:lnTo>
                <a:lnTo>
                  <a:pt x="8147923" y="81675"/>
                </a:lnTo>
                <a:lnTo>
                  <a:pt x="8115431" y="53803"/>
                </a:lnTo>
                <a:lnTo>
                  <a:pt x="8078893" y="31125"/>
                </a:lnTo>
                <a:lnTo>
                  <a:pt x="8038883" y="14216"/>
                </a:lnTo>
                <a:lnTo>
                  <a:pt x="7995975" y="3649"/>
                </a:lnTo>
                <a:lnTo>
                  <a:pt x="7950743" y="0"/>
                </a:lnTo>
                <a:close/>
              </a:path>
            </a:pathLst>
          </a:custGeom>
          <a:noFill/>
          <a:ln>
            <a:noFill/>
          </a:ln>
        </p:spPr>
        <p:txBody>
          <a:bodyPr wrap="square" lIns="0" tIns="0" rIns="0" bIns="0" rtlCol="0">
            <a:spAutoFit/>
          </a:bodyPr>
          <a:lstStyle>
            <a:lvl1pPr marL="0">
              <a:defRPr sz="3600" b="1"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lgn="just">
              <a:buFont typeface="Wingdings" panose="05000000000000000000" pitchFamily="2" charset="2"/>
              <a:buChar char="ü"/>
            </a:pPr>
            <a:r>
              <a:rPr lang="it-IT" sz="1800" b="0" dirty="0" smtClean="0">
                <a:solidFill>
                  <a:srgbClr val="3962BA"/>
                </a:solidFill>
              </a:rPr>
              <a:t>Lo stato invalidante o inabilitante deve essere accertato da </a:t>
            </a:r>
            <a:r>
              <a:rPr lang="it-IT" sz="1800" b="0" dirty="0">
                <a:solidFill>
                  <a:srgbClr val="3962BA"/>
                </a:solidFill>
              </a:rPr>
              <a:t>parte </a:t>
            </a:r>
            <a:r>
              <a:rPr lang="it-IT" sz="1800" b="0" dirty="0" smtClean="0">
                <a:solidFill>
                  <a:srgbClr val="3962BA"/>
                </a:solidFill>
              </a:rPr>
              <a:t>di un’apposita  </a:t>
            </a:r>
            <a:r>
              <a:rPr lang="it-IT" sz="1800" b="0" dirty="0">
                <a:solidFill>
                  <a:srgbClr val="3962BA"/>
                </a:solidFill>
              </a:rPr>
              <a:t>Commissione  Medica di accertamento </a:t>
            </a:r>
            <a:r>
              <a:rPr lang="it-IT" sz="1800" b="0" dirty="0" smtClean="0">
                <a:solidFill>
                  <a:srgbClr val="3962BA"/>
                </a:solidFill>
              </a:rPr>
              <a:t>composta </a:t>
            </a:r>
            <a:r>
              <a:rPr lang="it-IT" sz="1800" b="0" dirty="0">
                <a:solidFill>
                  <a:srgbClr val="3962BA"/>
                </a:solidFill>
              </a:rPr>
              <a:t>da tre medici </a:t>
            </a:r>
            <a:r>
              <a:rPr lang="it-IT" sz="1800" b="0" dirty="0" smtClean="0">
                <a:solidFill>
                  <a:srgbClr val="3962BA"/>
                </a:solidFill>
              </a:rPr>
              <a:t>nominati dalla Cassa. </a:t>
            </a:r>
            <a:endParaRPr lang="it-IT" sz="1800" b="0" kern="0" dirty="0">
              <a:solidFill>
                <a:srgbClr val="3962BA"/>
              </a:solidFill>
            </a:endParaRPr>
          </a:p>
        </p:txBody>
      </p:sp>
      <p:sp>
        <p:nvSpPr>
          <p:cNvPr id="14" name="object 6"/>
          <p:cNvSpPr txBox="1">
            <a:spLocks/>
          </p:cNvSpPr>
          <p:nvPr/>
        </p:nvSpPr>
        <p:spPr>
          <a:xfrm>
            <a:off x="323528" y="4655768"/>
            <a:ext cx="8568952" cy="1563622"/>
          </a:xfrm>
          <a:custGeom>
            <a:avLst/>
            <a:gdLst/>
            <a:ahLst/>
            <a:cxnLst/>
            <a:rect l="l" t="t" r="r" b="b"/>
            <a:pathLst>
              <a:path w="8229600" h="1673225">
                <a:moveTo>
                  <a:pt x="7950743" y="0"/>
                </a:moveTo>
                <a:lnTo>
                  <a:pt x="278856" y="0"/>
                </a:lnTo>
                <a:lnTo>
                  <a:pt x="233624" y="3649"/>
                </a:lnTo>
                <a:lnTo>
                  <a:pt x="190716" y="14216"/>
                </a:lnTo>
                <a:lnTo>
                  <a:pt x="150705" y="31125"/>
                </a:lnTo>
                <a:lnTo>
                  <a:pt x="114167" y="53803"/>
                </a:lnTo>
                <a:lnTo>
                  <a:pt x="81675" y="81675"/>
                </a:lnTo>
                <a:lnTo>
                  <a:pt x="53803" y="114167"/>
                </a:lnTo>
                <a:lnTo>
                  <a:pt x="31125" y="150706"/>
                </a:lnTo>
                <a:lnTo>
                  <a:pt x="14216" y="190716"/>
                </a:lnTo>
                <a:lnTo>
                  <a:pt x="3649" y="233624"/>
                </a:lnTo>
                <a:lnTo>
                  <a:pt x="0" y="278856"/>
                </a:lnTo>
                <a:lnTo>
                  <a:pt x="0" y="1394244"/>
                </a:lnTo>
                <a:lnTo>
                  <a:pt x="3649" y="1439475"/>
                </a:lnTo>
                <a:lnTo>
                  <a:pt x="14216" y="1482384"/>
                </a:lnTo>
                <a:lnTo>
                  <a:pt x="31125" y="1522394"/>
                </a:lnTo>
                <a:lnTo>
                  <a:pt x="53803" y="1558932"/>
                </a:lnTo>
                <a:lnTo>
                  <a:pt x="81675" y="1591425"/>
                </a:lnTo>
                <a:lnTo>
                  <a:pt x="114167" y="1619297"/>
                </a:lnTo>
                <a:lnTo>
                  <a:pt x="150705" y="1641975"/>
                </a:lnTo>
                <a:lnTo>
                  <a:pt x="190716" y="1658884"/>
                </a:lnTo>
                <a:lnTo>
                  <a:pt x="233624" y="1669450"/>
                </a:lnTo>
                <a:lnTo>
                  <a:pt x="278856" y="1673100"/>
                </a:lnTo>
                <a:lnTo>
                  <a:pt x="7950743" y="1673100"/>
                </a:lnTo>
                <a:lnTo>
                  <a:pt x="7995975" y="1669450"/>
                </a:lnTo>
                <a:lnTo>
                  <a:pt x="8038883" y="1658884"/>
                </a:lnTo>
                <a:lnTo>
                  <a:pt x="8078893" y="1641975"/>
                </a:lnTo>
                <a:lnTo>
                  <a:pt x="8115431" y="1619297"/>
                </a:lnTo>
                <a:lnTo>
                  <a:pt x="8147923" y="1591425"/>
                </a:lnTo>
                <a:lnTo>
                  <a:pt x="8175795" y="1558932"/>
                </a:lnTo>
                <a:lnTo>
                  <a:pt x="8198473" y="1522394"/>
                </a:lnTo>
                <a:lnTo>
                  <a:pt x="8215382" y="1482384"/>
                </a:lnTo>
                <a:lnTo>
                  <a:pt x="8225948" y="1439475"/>
                </a:lnTo>
                <a:lnTo>
                  <a:pt x="8229598" y="1394244"/>
                </a:lnTo>
                <a:lnTo>
                  <a:pt x="8229598" y="278856"/>
                </a:lnTo>
                <a:lnTo>
                  <a:pt x="8225948" y="233624"/>
                </a:lnTo>
                <a:lnTo>
                  <a:pt x="8215382" y="190716"/>
                </a:lnTo>
                <a:lnTo>
                  <a:pt x="8198473" y="150706"/>
                </a:lnTo>
                <a:lnTo>
                  <a:pt x="8175795" y="114167"/>
                </a:lnTo>
                <a:lnTo>
                  <a:pt x="8147923" y="81675"/>
                </a:lnTo>
                <a:lnTo>
                  <a:pt x="8115431" y="53803"/>
                </a:lnTo>
                <a:lnTo>
                  <a:pt x="8078893" y="31125"/>
                </a:lnTo>
                <a:lnTo>
                  <a:pt x="8038883" y="14216"/>
                </a:lnTo>
                <a:lnTo>
                  <a:pt x="7995975" y="3649"/>
                </a:lnTo>
                <a:lnTo>
                  <a:pt x="7950743" y="0"/>
                </a:lnTo>
                <a:close/>
              </a:path>
            </a:pathLst>
          </a:custGeom>
          <a:noFill/>
        </p:spPr>
        <p:txBody>
          <a:bodyPr vert="horz" wrap="square" lIns="0" tIns="0" rIns="0" bIns="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ü"/>
            </a:pPr>
            <a:r>
              <a:rPr lang="it-IT" sz="1800" dirty="0" smtClean="0">
                <a:solidFill>
                  <a:srgbClr val="3962BA"/>
                </a:solidFill>
              </a:rPr>
              <a:t> In caso non sussista l’effettivo versamento  dei contributi per l’intero periodo di iscrizione il calcolo della pensione è effettuato moltiplicando  l’importo spettante per il coefficiente dato dal rapporto tra anni regolari e anni di iscrizione.</a:t>
            </a:r>
          </a:p>
          <a:p>
            <a:pPr>
              <a:buFont typeface="Wingdings" panose="05000000000000000000" pitchFamily="2" charset="2"/>
              <a:buChar char="ü"/>
            </a:pPr>
            <a:r>
              <a:rPr lang="it-IT" sz="1800" dirty="0" smtClean="0">
                <a:solidFill>
                  <a:srgbClr val="3962BA"/>
                </a:solidFill>
              </a:rPr>
              <a:t>L'importo </a:t>
            </a:r>
            <a:r>
              <a:rPr lang="it-IT" sz="1800" dirty="0">
                <a:solidFill>
                  <a:srgbClr val="3962BA"/>
                </a:solidFill>
              </a:rPr>
              <a:t>risultante da questo conteggio non potrà essere inferiore ad </a:t>
            </a:r>
            <a:r>
              <a:rPr lang="it-IT" sz="1800" dirty="0" smtClean="0">
                <a:solidFill>
                  <a:srgbClr val="3962BA"/>
                </a:solidFill>
              </a:rPr>
              <a:t>€  </a:t>
            </a:r>
            <a:r>
              <a:rPr lang="it-IT" sz="1800" dirty="0">
                <a:solidFill>
                  <a:srgbClr val="3962BA"/>
                </a:solidFill>
              </a:rPr>
              <a:t>3.000,00 per le pensioni di inabilità e ad </a:t>
            </a:r>
            <a:r>
              <a:rPr lang="it-IT" sz="1800" dirty="0" smtClean="0">
                <a:solidFill>
                  <a:srgbClr val="3962BA"/>
                </a:solidFill>
              </a:rPr>
              <a:t>€  </a:t>
            </a:r>
            <a:r>
              <a:rPr lang="it-IT" sz="1800" dirty="0">
                <a:solidFill>
                  <a:srgbClr val="3962BA"/>
                </a:solidFill>
              </a:rPr>
              <a:t>2.100,00 per le pensioni di </a:t>
            </a:r>
            <a:r>
              <a:rPr lang="it-IT" sz="1800" dirty="0" smtClean="0">
                <a:solidFill>
                  <a:srgbClr val="3962BA"/>
                </a:solidFill>
              </a:rPr>
              <a:t>invalidità. </a:t>
            </a:r>
            <a:endParaRPr lang="it-IT" sz="1800" dirty="0">
              <a:solidFill>
                <a:srgbClr val="3962BA"/>
              </a:solidFill>
            </a:endParaRPr>
          </a:p>
        </p:txBody>
      </p:sp>
      <p:sp>
        <p:nvSpPr>
          <p:cNvPr id="3" name="Rettangolo 2"/>
          <p:cNvSpPr/>
          <p:nvPr/>
        </p:nvSpPr>
        <p:spPr>
          <a:xfrm>
            <a:off x="179512" y="3766485"/>
            <a:ext cx="8424936" cy="646331"/>
          </a:xfrm>
          <a:prstGeom prst="rect">
            <a:avLst/>
          </a:prstGeom>
        </p:spPr>
        <p:txBody>
          <a:bodyPr wrap="square">
            <a:spAutoFit/>
          </a:bodyPr>
          <a:lstStyle/>
          <a:p>
            <a:pPr marL="342900" indent="-342900" algn="just">
              <a:buFont typeface="Wingdings" panose="05000000000000000000" pitchFamily="2" charset="2"/>
              <a:buChar char="ü"/>
            </a:pPr>
            <a:r>
              <a:rPr lang="it-IT" kern="0" dirty="0" smtClean="0">
                <a:solidFill>
                  <a:srgbClr val="3962BA"/>
                </a:solidFill>
              </a:rPr>
              <a:t>La pensione di invalidità spetta nella misura del 70% dell’importo spettante a titolo di pensione di vecchiaia.</a:t>
            </a:r>
            <a:endParaRPr lang="it-IT" kern="0" dirty="0">
              <a:solidFill>
                <a:srgbClr val="3962BA"/>
              </a:solidFill>
            </a:endParaRPr>
          </a:p>
        </p:txBody>
      </p:sp>
    </p:spTree>
    <p:extLst>
      <p:ext uri="{BB962C8B-B14F-4D97-AF65-F5344CB8AC3E}">
        <p14:creationId xmlns:p14="http://schemas.microsoft.com/office/powerpoint/2010/main" val="6112788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500" b="1" kern="0" dirty="0" smtClean="0">
                <a:solidFill>
                  <a:srgbClr val="3962BA"/>
                </a:solidFill>
              </a:rPr>
              <a:t>PENSIONE AI SUPERSTITI – INDIRETTA E REVERSIBILITÀ</a:t>
            </a:r>
            <a:endParaRPr lang="it-IT" sz="2500" b="1" dirty="0">
              <a:solidFill>
                <a:srgbClr val="3962BA"/>
              </a:solidFill>
            </a:endParaRP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7</a:t>
            </a:fld>
            <a:endParaRPr lang="it-IT"/>
          </a:p>
        </p:txBody>
      </p:sp>
      <p:sp>
        <p:nvSpPr>
          <p:cNvPr id="10" name="object 6"/>
          <p:cNvSpPr txBox="1">
            <a:spLocks/>
          </p:cNvSpPr>
          <p:nvPr/>
        </p:nvSpPr>
        <p:spPr>
          <a:xfrm>
            <a:off x="2123728" y="1052736"/>
            <a:ext cx="6612666" cy="2323713"/>
          </a:xfrm>
          <a:custGeom>
            <a:avLst/>
            <a:gdLst/>
            <a:ahLst/>
            <a:cxnLst/>
            <a:rect l="l" t="t" r="r" b="b"/>
            <a:pathLst>
              <a:path w="8229600" h="1673225">
                <a:moveTo>
                  <a:pt x="7950743" y="0"/>
                </a:moveTo>
                <a:lnTo>
                  <a:pt x="278856" y="0"/>
                </a:lnTo>
                <a:lnTo>
                  <a:pt x="233624" y="3649"/>
                </a:lnTo>
                <a:lnTo>
                  <a:pt x="190716" y="14216"/>
                </a:lnTo>
                <a:lnTo>
                  <a:pt x="150705" y="31125"/>
                </a:lnTo>
                <a:lnTo>
                  <a:pt x="114167" y="53803"/>
                </a:lnTo>
                <a:lnTo>
                  <a:pt x="81675" y="81675"/>
                </a:lnTo>
                <a:lnTo>
                  <a:pt x="53803" y="114167"/>
                </a:lnTo>
                <a:lnTo>
                  <a:pt x="31125" y="150706"/>
                </a:lnTo>
                <a:lnTo>
                  <a:pt x="14216" y="190716"/>
                </a:lnTo>
                <a:lnTo>
                  <a:pt x="3649" y="233624"/>
                </a:lnTo>
                <a:lnTo>
                  <a:pt x="0" y="278856"/>
                </a:lnTo>
                <a:lnTo>
                  <a:pt x="0" y="1394244"/>
                </a:lnTo>
                <a:lnTo>
                  <a:pt x="3649" y="1439475"/>
                </a:lnTo>
                <a:lnTo>
                  <a:pt x="14216" y="1482384"/>
                </a:lnTo>
                <a:lnTo>
                  <a:pt x="31125" y="1522394"/>
                </a:lnTo>
                <a:lnTo>
                  <a:pt x="53803" y="1558932"/>
                </a:lnTo>
                <a:lnTo>
                  <a:pt x="81675" y="1591425"/>
                </a:lnTo>
                <a:lnTo>
                  <a:pt x="114167" y="1619297"/>
                </a:lnTo>
                <a:lnTo>
                  <a:pt x="150705" y="1641975"/>
                </a:lnTo>
                <a:lnTo>
                  <a:pt x="190716" y="1658884"/>
                </a:lnTo>
                <a:lnTo>
                  <a:pt x="233624" y="1669450"/>
                </a:lnTo>
                <a:lnTo>
                  <a:pt x="278856" y="1673100"/>
                </a:lnTo>
                <a:lnTo>
                  <a:pt x="7950743" y="1673100"/>
                </a:lnTo>
                <a:lnTo>
                  <a:pt x="7995975" y="1669450"/>
                </a:lnTo>
                <a:lnTo>
                  <a:pt x="8038883" y="1658884"/>
                </a:lnTo>
                <a:lnTo>
                  <a:pt x="8078893" y="1641975"/>
                </a:lnTo>
                <a:lnTo>
                  <a:pt x="8115431" y="1619297"/>
                </a:lnTo>
                <a:lnTo>
                  <a:pt x="8147923" y="1591425"/>
                </a:lnTo>
                <a:lnTo>
                  <a:pt x="8175795" y="1558932"/>
                </a:lnTo>
                <a:lnTo>
                  <a:pt x="8198473" y="1522394"/>
                </a:lnTo>
                <a:lnTo>
                  <a:pt x="8215382" y="1482384"/>
                </a:lnTo>
                <a:lnTo>
                  <a:pt x="8225948" y="1439475"/>
                </a:lnTo>
                <a:lnTo>
                  <a:pt x="8229598" y="1394244"/>
                </a:lnTo>
                <a:lnTo>
                  <a:pt x="8229598" y="278856"/>
                </a:lnTo>
                <a:lnTo>
                  <a:pt x="8225948" y="233624"/>
                </a:lnTo>
                <a:lnTo>
                  <a:pt x="8215382" y="190716"/>
                </a:lnTo>
                <a:lnTo>
                  <a:pt x="8198473" y="150706"/>
                </a:lnTo>
                <a:lnTo>
                  <a:pt x="8175795" y="114167"/>
                </a:lnTo>
                <a:lnTo>
                  <a:pt x="8147923" y="81675"/>
                </a:lnTo>
                <a:lnTo>
                  <a:pt x="8115431" y="53803"/>
                </a:lnTo>
                <a:lnTo>
                  <a:pt x="8078893" y="31125"/>
                </a:lnTo>
                <a:lnTo>
                  <a:pt x="8038883" y="14216"/>
                </a:lnTo>
                <a:lnTo>
                  <a:pt x="7995975" y="3649"/>
                </a:lnTo>
                <a:lnTo>
                  <a:pt x="7950743" y="0"/>
                </a:lnTo>
                <a:close/>
              </a:path>
            </a:pathLst>
          </a:custGeom>
          <a:noFill/>
        </p:spPr>
        <p:txBody>
          <a:bodyPr wrap="square" lIns="0" tIns="0" rIns="0" bIns="0" rtlCol="0">
            <a:spAutoFit/>
          </a:bodyPr>
          <a:lstStyle>
            <a:lvl1pPr marL="0">
              <a:defRPr sz="3600" b="1"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it-IT" sz="1400" b="0" dirty="0">
                <a:solidFill>
                  <a:srgbClr val="3962BA"/>
                </a:solidFill>
              </a:rPr>
              <a:t>E’ il </a:t>
            </a:r>
            <a:r>
              <a:rPr lang="it-IT" sz="1400" b="0" dirty="0" smtClean="0">
                <a:solidFill>
                  <a:srgbClr val="3962BA"/>
                </a:solidFill>
              </a:rPr>
              <a:t>trattamento </a:t>
            </a:r>
            <a:r>
              <a:rPr lang="it-IT" sz="1400" b="0" dirty="0">
                <a:solidFill>
                  <a:srgbClr val="3962BA"/>
                </a:solidFill>
              </a:rPr>
              <a:t>pensionistico che viene riconosciuto  ai superstiti dell'iscritto deceduto senza aver maturato il diritto a pensione, sempre che abbia maturato un’anzianità di almeno dieci anni di iscrizione e contribuzione  alla </a:t>
            </a:r>
            <a:r>
              <a:rPr lang="it-IT" sz="1400" b="0" dirty="0" smtClean="0">
                <a:solidFill>
                  <a:srgbClr val="3962BA"/>
                </a:solidFill>
              </a:rPr>
              <a:t>Cassa. </a:t>
            </a:r>
            <a:r>
              <a:rPr lang="it-IT" sz="1400" b="0" dirty="0">
                <a:solidFill>
                  <a:srgbClr val="3962BA"/>
                </a:solidFill>
              </a:rPr>
              <a:t>Viene corrisposta nella misura del 60%, se titolare il solo coniuge, dell’eventuale  pensione di vecchiaia  spettante al de </a:t>
            </a:r>
            <a:r>
              <a:rPr lang="it-IT" sz="1400" b="0" dirty="0" err="1">
                <a:solidFill>
                  <a:srgbClr val="3962BA"/>
                </a:solidFill>
              </a:rPr>
              <a:t>cuius</a:t>
            </a:r>
            <a:r>
              <a:rPr lang="it-IT" sz="1400" b="0" dirty="0">
                <a:solidFill>
                  <a:srgbClr val="3962BA"/>
                </a:solidFill>
              </a:rPr>
              <a:t>, con aggiunta del 20% per ogni figlio avente diritto (minorenne  o  maggiorenne inabile a proficuo lavoro) studente  fino al massimo del 100</a:t>
            </a:r>
            <a:r>
              <a:rPr lang="it-IT" sz="1400" b="0" dirty="0" smtClean="0">
                <a:solidFill>
                  <a:srgbClr val="3962BA"/>
                </a:solidFill>
              </a:rPr>
              <a:t>%. </a:t>
            </a:r>
          </a:p>
          <a:p>
            <a:pPr algn="just"/>
            <a:endParaRPr lang="it-IT" sz="700" b="0" dirty="0" smtClean="0">
              <a:solidFill>
                <a:srgbClr val="3962BA"/>
              </a:solidFill>
            </a:endParaRPr>
          </a:p>
          <a:p>
            <a:pPr algn="just"/>
            <a:r>
              <a:rPr lang="it-IT" sz="1400" b="0" dirty="0" smtClean="0">
                <a:solidFill>
                  <a:srgbClr val="3962BA"/>
                </a:solidFill>
              </a:rPr>
              <a:t>In </a:t>
            </a:r>
            <a:r>
              <a:rPr lang="it-IT" sz="1400" b="0" dirty="0">
                <a:solidFill>
                  <a:srgbClr val="3962BA"/>
                </a:solidFill>
              </a:rPr>
              <a:t>caso non sussista l’effettivo versamento  dei contributi per l’intero periodo di iscrizione il calcolo della pensione è effettuato moltiplicando  l’importo spettante per il coefficiente dato dal rapporto tra anni regolari e anni di iscrizione.</a:t>
            </a:r>
          </a:p>
          <a:p>
            <a:pPr algn="just"/>
            <a:r>
              <a:rPr lang="it-IT" sz="1400" b="0" dirty="0">
                <a:solidFill>
                  <a:srgbClr val="3962BA"/>
                </a:solidFill>
              </a:rPr>
              <a:t>L'importo risultante da questo conteggio non potrà essere inferiore ad €  3</a:t>
            </a:r>
            <a:r>
              <a:rPr lang="it-IT" sz="1400" b="0" dirty="0" smtClean="0">
                <a:solidFill>
                  <a:srgbClr val="3962BA"/>
                </a:solidFill>
              </a:rPr>
              <a:t>.000,00</a:t>
            </a:r>
            <a:endParaRPr lang="it-IT" sz="1400" b="0" dirty="0">
              <a:solidFill>
                <a:srgbClr val="3962BA"/>
              </a:solidFill>
            </a:endParaRPr>
          </a:p>
        </p:txBody>
      </p:sp>
      <p:sp>
        <p:nvSpPr>
          <p:cNvPr id="14" name="object 6"/>
          <p:cNvSpPr txBox="1">
            <a:spLocks/>
          </p:cNvSpPr>
          <p:nvPr/>
        </p:nvSpPr>
        <p:spPr>
          <a:xfrm>
            <a:off x="2107704" y="3562556"/>
            <a:ext cx="6644713" cy="1077218"/>
          </a:xfrm>
          <a:custGeom>
            <a:avLst/>
            <a:gdLst/>
            <a:ahLst/>
            <a:cxnLst/>
            <a:rect l="l" t="t" r="r" b="b"/>
            <a:pathLst>
              <a:path w="8229600" h="1673225">
                <a:moveTo>
                  <a:pt x="7950743" y="0"/>
                </a:moveTo>
                <a:lnTo>
                  <a:pt x="278856" y="0"/>
                </a:lnTo>
                <a:lnTo>
                  <a:pt x="233624" y="3649"/>
                </a:lnTo>
                <a:lnTo>
                  <a:pt x="190716" y="14216"/>
                </a:lnTo>
                <a:lnTo>
                  <a:pt x="150705" y="31125"/>
                </a:lnTo>
                <a:lnTo>
                  <a:pt x="114167" y="53803"/>
                </a:lnTo>
                <a:lnTo>
                  <a:pt x="81675" y="81675"/>
                </a:lnTo>
                <a:lnTo>
                  <a:pt x="53803" y="114167"/>
                </a:lnTo>
                <a:lnTo>
                  <a:pt x="31125" y="150706"/>
                </a:lnTo>
                <a:lnTo>
                  <a:pt x="14216" y="190716"/>
                </a:lnTo>
                <a:lnTo>
                  <a:pt x="3649" y="233624"/>
                </a:lnTo>
                <a:lnTo>
                  <a:pt x="0" y="278856"/>
                </a:lnTo>
                <a:lnTo>
                  <a:pt x="0" y="1394244"/>
                </a:lnTo>
                <a:lnTo>
                  <a:pt x="3649" y="1439475"/>
                </a:lnTo>
                <a:lnTo>
                  <a:pt x="14216" y="1482384"/>
                </a:lnTo>
                <a:lnTo>
                  <a:pt x="31125" y="1522394"/>
                </a:lnTo>
                <a:lnTo>
                  <a:pt x="53803" y="1558932"/>
                </a:lnTo>
                <a:lnTo>
                  <a:pt x="81675" y="1591425"/>
                </a:lnTo>
                <a:lnTo>
                  <a:pt x="114167" y="1619297"/>
                </a:lnTo>
                <a:lnTo>
                  <a:pt x="150705" y="1641975"/>
                </a:lnTo>
                <a:lnTo>
                  <a:pt x="190716" y="1658884"/>
                </a:lnTo>
                <a:lnTo>
                  <a:pt x="233624" y="1669450"/>
                </a:lnTo>
                <a:lnTo>
                  <a:pt x="278856" y="1673100"/>
                </a:lnTo>
                <a:lnTo>
                  <a:pt x="7950743" y="1673100"/>
                </a:lnTo>
                <a:lnTo>
                  <a:pt x="7995975" y="1669450"/>
                </a:lnTo>
                <a:lnTo>
                  <a:pt x="8038883" y="1658884"/>
                </a:lnTo>
                <a:lnTo>
                  <a:pt x="8078893" y="1641975"/>
                </a:lnTo>
                <a:lnTo>
                  <a:pt x="8115431" y="1619297"/>
                </a:lnTo>
                <a:lnTo>
                  <a:pt x="8147923" y="1591425"/>
                </a:lnTo>
                <a:lnTo>
                  <a:pt x="8175795" y="1558932"/>
                </a:lnTo>
                <a:lnTo>
                  <a:pt x="8198473" y="1522394"/>
                </a:lnTo>
                <a:lnTo>
                  <a:pt x="8215382" y="1482384"/>
                </a:lnTo>
                <a:lnTo>
                  <a:pt x="8225948" y="1439475"/>
                </a:lnTo>
                <a:lnTo>
                  <a:pt x="8229598" y="1394244"/>
                </a:lnTo>
                <a:lnTo>
                  <a:pt x="8229598" y="278856"/>
                </a:lnTo>
                <a:lnTo>
                  <a:pt x="8225948" y="233624"/>
                </a:lnTo>
                <a:lnTo>
                  <a:pt x="8215382" y="190716"/>
                </a:lnTo>
                <a:lnTo>
                  <a:pt x="8198473" y="150706"/>
                </a:lnTo>
                <a:lnTo>
                  <a:pt x="8175795" y="114167"/>
                </a:lnTo>
                <a:lnTo>
                  <a:pt x="8147923" y="81675"/>
                </a:lnTo>
                <a:lnTo>
                  <a:pt x="8115431" y="53803"/>
                </a:lnTo>
                <a:lnTo>
                  <a:pt x="8078893" y="31125"/>
                </a:lnTo>
                <a:lnTo>
                  <a:pt x="8038883" y="14216"/>
                </a:lnTo>
                <a:lnTo>
                  <a:pt x="7995975" y="3649"/>
                </a:lnTo>
                <a:lnTo>
                  <a:pt x="7950743" y="0"/>
                </a:lnTo>
                <a:close/>
              </a:path>
            </a:pathLst>
          </a:custGeom>
          <a:noFill/>
        </p:spPr>
        <p:txBody>
          <a:bodyPr wrap="square" lIns="0" tIns="0" rIns="0" bIns="0" rtlCol="0">
            <a:spAutoFit/>
          </a:bodyPr>
          <a:lstStyle>
            <a:defPPr>
              <a:defRPr lang="it-IT"/>
            </a:defPPr>
            <a:lvl1pPr algn="just">
              <a:defRPr sz="1400" b="0" i="0">
                <a:solidFill>
                  <a:srgbClr val="3962BA"/>
                </a:solidFill>
                <a:latin typeface="Calibri"/>
                <a:cs typeface="Calibri"/>
              </a:defRPr>
            </a:lvl1pPr>
          </a:lstStyle>
          <a:p>
            <a:r>
              <a:rPr lang="it-IT" dirty="0"/>
              <a:t> E’ il trattamento pensionistico che viene riconosciuto ai superstiti del geometra deceduto che risulti già titolare di trattamento pensionistico. Viene corrisposta nella misura del 60%  della pensione percepita dal  de </a:t>
            </a:r>
            <a:r>
              <a:rPr lang="it-IT" dirty="0" err="1"/>
              <a:t>cuius</a:t>
            </a:r>
            <a:r>
              <a:rPr lang="it-IT" dirty="0"/>
              <a:t> al momento del decesso, maggiorata del 20% per ogni figlio avente diritto fino al massimo del 100% </a:t>
            </a:r>
          </a:p>
          <a:p>
            <a:endParaRPr lang="it-IT" dirty="0"/>
          </a:p>
        </p:txBody>
      </p:sp>
      <p:sp>
        <p:nvSpPr>
          <p:cNvPr id="7" name="object 6"/>
          <p:cNvSpPr txBox="1">
            <a:spLocks/>
          </p:cNvSpPr>
          <p:nvPr/>
        </p:nvSpPr>
        <p:spPr>
          <a:xfrm>
            <a:off x="251520" y="5328203"/>
            <a:ext cx="8640960" cy="870820"/>
          </a:xfrm>
          <a:custGeom>
            <a:avLst/>
            <a:gdLst/>
            <a:ahLst/>
            <a:cxnLst/>
            <a:rect l="l" t="t" r="r" b="b"/>
            <a:pathLst>
              <a:path w="8229600" h="1673225">
                <a:moveTo>
                  <a:pt x="7950743" y="0"/>
                </a:moveTo>
                <a:lnTo>
                  <a:pt x="278856" y="0"/>
                </a:lnTo>
                <a:lnTo>
                  <a:pt x="233624" y="3649"/>
                </a:lnTo>
                <a:lnTo>
                  <a:pt x="190716" y="14216"/>
                </a:lnTo>
                <a:lnTo>
                  <a:pt x="150705" y="31125"/>
                </a:lnTo>
                <a:lnTo>
                  <a:pt x="114167" y="53803"/>
                </a:lnTo>
                <a:lnTo>
                  <a:pt x="81675" y="81675"/>
                </a:lnTo>
                <a:lnTo>
                  <a:pt x="53803" y="114167"/>
                </a:lnTo>
                <a:lnTo>
                  <a:pt x="31125" y="150706"/>
                </a:lnTo>
                <a:lnTo>
                  <a:pt x="14216" y="190716"/>
                </a:lnTo>
                <a:lnTo>
                  <a:pt x="3649" y="233624"/>
                </a:lnTo>
                <a:lnTo>
                  <a:pt x="0" y="278856"/>
                </a:lnTo>
                <a:lnTo>
                  <a:pt x="0" y="1394244"/>
                </a:lnTo>
                <a:lnTo>
                  <a:pt x="3649" y="1439475"/>
                </a:lnTo>
                <a:lnTo>
                  <a:pt x="14216" y="1482384"/>
                </a:lnTo>
                <a:lnTo>
                  <a:pt x="31125" y="1522394"/>
                </a:lnTo>
                <a:lnTo>
                  <a:pt x="53803" y="1558932"/>
                </a:lnTo>
                <a:lnTo>
                  <a:pt x="81675" y="1591425"/>
                </a:lnTo>
                <a:lnTo>
                  <a:pt x="114167" y="1619297"/>
                </a:lnTo>
                <a:lnTo>
                  <a:pt x="150705" y="1641975"/>
                </a:lnTo>
                <a:lnTo>
                  <a:pt x="190716" y="1658884"/>
                </a:lnTo>
                <a:lnTo>
                  <a:pt x="233624" y="1669450"/>
                </a:lnTo>
                <a:lnTo>
                  <a:pt x="278856" y="1673100"/>
                </a:lnTo>
                <a:lnTo>
                  <a:pt x="7950743" y="1673100"/>
                </a:lnTo>
                <a:lnTo>
                  <a:pt x="7995975" y="1669450"/>
                </a:lnTo>
                <a:lnTo>
                  <a:pt x="8038883" y="1658884"/>
                </a:lnTo>
                <a:lnTo>
                  <a:pt x="8078893" y="1641975"/>
                </a:lnTo>
                <a:lnTo>
                  <a:pt x="8115431" y="1619297"/>
                </a:lnTo>
                <a:lnTo>
                  <a:pt x="8147923" y="1591425"/>
                </a:lnTo>
                <a:lnTo>
                  <a:pt x="8175795" y="1558932"/>
                </a:lnTo>
                <a:lnTo>
                  <a:pt x="8198473" y="1522394"/>
                </a:lnTo>
                <a:lnTo>
                  <a:pt x="8215382" y="1482384"/>
                </a:lnTo>
                <a:lnTo>
                  <a:pt x="8225948" y="1439475"/>
                </a:lnTo>
                <a:lnTo>
                  <a:pt x="8229598" y="1394244"/>
                </a:lnTo>
                <a:lnTo>
                  <a:pt x="8229598" y="278856"/>
                </a:lnTo>
                <a:lnTo>
                  <a:pt x="8225948" y="233624"/>
                </a:lnTo>
                <a:lnTo>
                  <a:pt x="8215382" y="190716"/>
                </a:lnTo>
                <a:lnTo>
                  <a:pt x="8198473" y="150706"/>
                </a:lnTo>
                <a:lnTo>
                  <a:pt x="8175795" y="114167"/>
                </a:lnTo>
                <a:lnTo>
                  <a:pt x="8147923" y="81675"/>
                </a:lnTo>
                <a:lnTo>
                  <a:pt x="8115431" y="53803"/>
                </a:lnTo>
                <a:lnTo>
                  <a:pt x="8078893" y="31125"/>
                </a:lnTo>
                <a:lnTo>
                  <a:pt x="8038883" y="14216"/>
                </a:lnTo>
                <a:lnTo>
                  <a:pt x="7995975" y="3649"/>
                </a:lnTo>
                <a:lnTo>
                  <a:pt x="7950743" y="0"/>
                </a:lnTo>
                <a:close/>
              </a:path>
            </a:pathLst>
          </a:custGeom>
          <a:noFill/>
        </p:spPr>
        <p:txBody>
          <a:bodyPr vert="horz" wrap="square" lIns="0" tIns="0" rIns="0" bIns="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eaLnBrk="0" fontAlgn="base" hangingPunct="0">
              <a:buNone/>
            </a:pPr>
            <a:r>
              <a:rPr lang="it-IT" sz="1400" dirty="0">
                <a:solidFill>
                  <a:srgbClr val="3962BA"/>
                </a:solidFill>
              </a:rPr>
              <a:t>Dal 1.1.2003  è stata introdotta la disciplina del cumulo  per le pensioni  </a:t>
            </a:r>
            <a:r>
              <a:rPr lang="it-IT" sz="1400" dirty="0" smtClean="0">
                <a:solidFill>
                  <a:srgbClr val="3962BA"/>
                </a:solidFill>
              </a:rPr>
              <a:t>indirette,  </a:t>
            </a:r>
            <a:r>
              <a:rPr lang="it-IT" sz="1400" dirty="0">
                <a:solidFill>
                  <a:srgbClr val="3962BA"/>
                </a:solidFill>
              </a:rPr>
              <a:t>reversibili e invalidità in conformità alle  norme stabilite per le pensioni a carico dell'Inps. Se il titolare di pensione </a:t>
            </a:r>
            <a:r>
              <a:rPr lang="it-IT" sz="1400" dirty="0" smtClean="0">
                <a:solidFill>
                  <a:srgbClr val="3962BA"/>
                </a:solidFill>
              </a:rPr>
              <a:t>possiede </a:t>
            </a:r>
            <a:r>
              <a:rPr lang="it-IT" sz="1400" dirty="0">
                <a:solidFill>
                  <a:srgbClr val="3962BA"/>
                </a:solidFill>
              </a:rPr>
              <a:t>altri redditi derivanti da lavoro dipendente, autonomo o da impresa il trattamento viene ridotto secondo dei limiti reddituali rivalutati anno per anno</a:t>
            </a:r>
          </a:p>
        </p:txBody>
      </p:sp>
      <p:sp>
        <p:nvSpPr>
          <p:cNvPr id="8" name="Rettangolo 7"/>
          <p:cNvSpPr/>
          <p:nvPr/>
        </p:nvSpPr>
        <p:spPr>
          <a:xfrm>
            <a:off x="371961" y="1178143"/>
            <a:ext cx="1171667" cy="369332"/>
          </a:xfrm>
          <a:prstGeom prst="rect">
            <a:avLst/>
          </a:prstGeom>
          <a:solidFill>
            <a:schemeClr val="accent1">
              <a:lumMod val="75000"/>
            </a:schemeClr>
          </a:solidFill>
        </p:spPr>
        <p:style>
          <a:lnRef idx="0">
            <a:schemeClr val="accent2"/>
          </a:lnRef>
          <a:fillRef idx="3">
            <a:schemeClr val="accent2"/>
          </a:fillRef>
          <a:effectRef idx="3">
            <a:schemeClr val="accent2"/>
          </a:effectRef>
          <a:fontRef idx="minor">
            <a:schemeClr val="lt1"/>
          </a:fontRef>
        </p:style>
        <p:txBody>
          <a:bodyPr wrap="none">
            <a:spAutoFit/>
          </a:bodyPr>
          <a:lstStyle/>
          <a:p>
            <a:pPr lvl="0"/>
            <a:r>
              <a:rPr lang="it-IT" dirty="0" smtClean="0"/>
              <a:t>INDIRETTA</a:t>
            </a:r>
            <a:endParaRPr lang="it-IT" dirty="0"/>
          </a:p>
        </p:txBody>
      </p:sp>
      <p:sp>
        <p:nvSpPr>
          <p:cNvPr id="9" name="Rettangolo 8"/>
          <p:cNvSpPr/>
          <p:nvPr/>
        </p:nvSpPr>
        <p:spPr>
          <a:xfrm>
            <a:off x="251520" y="3562556"/>
            <a:ext cx="1516569" cy="369332"/>
          </a:xfrm>
          <a:prstGeom prst="rect">
            <a:avLst/>
          </a:prstGeom>
          <a:solidFill>
            <a:schemeClr val="accent1">
              <a:lumMod val="75000"/>
            </a:schemeClr>
          </a:solidFill>
        </p:spPr>
        <p:style>
          <a:lnRef idx="0">
            <a:schemeClr val="accent2"/>
          </a:lnRef>
          <a:fillRef idx="3">
            <a:schemeClr val="accent2"/>
          </a:fillRef>
          <a:effectRef idx="3">
            <a:schemeClr val="accent2"/>
          </a:effectRef>
          <a:fontRef idx="minor">
            <a:schemeClr val="lt1"/>
          </a:fontRef>
        </p:style>
        <p:txBody>
          <a:bodyPr wrap="none">
            <a:spAutoFit/>
          </a:bodyPr>
          <a:lstStyle/>
          <a:p>
            <a:pPr lvl="0"/>
            <a:r>
              <a:rPr lang="it-IT" dirty="0" smtClean="0"/>
              <a:t>REVERSIBILITÀ</a:t>
            </a:r>
            <a:endParaRPr lang="it-IT" dirty="0"/>
          </a:p>
        </p:txBody>
      </p:sp>
      <p:sp>
        <p:nvSpPr>
          <p:cNvPr id="11" name="object 6"/>
          <p:cNvSpPr txBox="1">
            <a:spLocks/>
          </p:cNvSpPr>
          <p:nvPr/>
        </p:nvSpPr>
        <p:spPr>
          <a:xfrm>
            <a:off x="2081742" y="4671541"/>
            <a:ext cx="6612666" cy="430887"/>
          </a:xfrm>
          <a:custGeom>
            <a:avLst/>
            <a:gdLst/>
            <a:ahLst/>
            <a:cxnLst/>
            <a:rect l="l" t="t" r="r" b="b"/>
            <a:pathLst>
              <a:path w="8229600" h="1673225">
                <a:moveTo>
                  <a:pt x="7950743" y="0"/>
                </a:moveTo>
                <a:lnTo>
                  <a:pt x="278856" y="0"/>
                </a:lnTo>
                <a:lnTo>
                  <a:pt x="233624" y="3649"/>
                </a:lnTo>
                <a:lnTo>
                  <a:pt x="190716" y="14216"/>
                </a:lnTo>
                <a:lnTo>
                  <a:pt x="150705" y="31125"/>
                </a:lnTo>
                <a:lnTo>
                  <a:pt x="114167" y="53803"/>
                </a:lnTo>
                <a:lnTo>
                  <a:pt x="81675" y="81675"/>
                </a:lnTo>
                <a:lnTo>
                  <a:pt x="53803" y="114167"/>
                </a:lnTo>
                <a:lnTo>
                  <a:pt x="31125" y="150706"/>
                </a:lnTo>
                <a:lnTo>
                  <a:pt x="14216" y="190716"/>
                </a:lnTo>
                <a:lnTo>
                  <a:pt x="3649" y="233624"/>
                </a:lnTo>
                <a:lnTo>
                  <a:pt x="0" y="278856"/>
                </a:lnTo>
                <a:lnTo>
                  <a:pt x="0" y="1394244"/>
                </a:lnTo>
                <a:lnTo>
                  <a:pt x="3649" y="1439475"/>
                </a:lnTo>
                <a:lnTo>
                  <a:pt x="14216" y="1482384"/>
                </a:lnTo>
                <a:lnTo>
                  <a:pt x="31125" y="1522394"/>
                </a:lnTo>
                <a:lnTo>
                  <a:pt x="53803" y="1558932"/>
                </a:lnTo>
                <a:lnTo>
                  <a:pt x="81675" y="1591425"/>
                </a:lnTo>
                <a:lnTo>
                  <a:pt x="114167" y="1619297"/>
                </a:lnTo>
                <a:lnTo>
                  <a:pt x="150705" y="1641975"/>
                </a:lnTo>
                <a:lnTo>
                  <a:pt x="190716" y="1658884"/>
                </a:lnTo>
                <a:lnTo>
                  <a:pt x="233624" y="1669450"/>
                </a:lnTo>
                <a:lnTo>
                  <a:pt x="278856" y="1673100"/>
                </a:lnTo>
                <a:lnTo>
                  <a:pt x="7950743" y="1673100"/>
                </a:lnTo>
                <a:lnTo>
                  <a:pt x="7995975" y="1669450"/>
                </a:lnTo>
                <a:lnTo>
                  <a:pt x="8038883" y="1658884"/>
                </a:lnTo>
                <a:lnTo>
                  <a:pt x="8078893" y="1641975"/>
                </a:lnTo>
                <a:lnTo>
                  <a:pt x="8115431" y="1619297"/>
                </a:lnTo>
                <a:lnTo>
                  <a:pt x="8147923" y="1591425"/>
                </a:lnTo>
                <a:lnTo>
                  <a:pt x="8175795" y="1558932"/>
                </a:lnTo>
                <a:lnTo>
                  <a:pt x="8198473" y="1522394"/>
                </a:lnTo>
                <a:lnTo>
                  <a:pt x="8215382" y="1482384"/>
                </a:lnTo>
                <a:lnTo>
                  <a:pt x="8225948" y="1439475"/>
                </a:lnTo>
                <a:lnTo>
                  <a:pt x="8229598" y="1394244"/>
                </a:lnTo>
                <a:lnTo>
                  <a:pt x="8229598" y="278856"/>
                </a:lnTo>
                <a:lnTo>
                  <a:pt x="8225948" y="233624"/>
                </a:lnTo>
                <a:lnTo>
                  <a:pt x="8215382" y="190716"/>
                </a:lnTo>
                <a:lnTo>
                  <a:pt x="8198473" y="150706"/>
                </a:lnTo>
                <a:lnTo>
                  <a:pt x="8175795" y="114167"/>
                </a:lnTo>
                <a:lnTo>
                  <a:pt x="8147923" y="81675"/>
                </a:lnTo>
                <a:lnTo>
                  <a:pt x="8115431" y="53803"/>
                </a:lnTo>
                <a:lnTo>
                  <a:pt x="8078893" y="31125"/>
                </a:lnTo>
                <a:lnTo>
                  <a:pt x="8038883" y="14216"/>
                </a:lnTo>
                <a:lnTo>
                  <a:pt x="7995975" y="3649"/>
                </a:lnTo>
                <a:lnTo>
                  <a:pt x="7950743" y="0"/>
                </a:lnTo>
                <a:close/>
              </a:path>
            </a:pathLst>
          </a:custGeom>
          <a:noFill/>
        </p:spPr>
        <p:txBody>
          <a:bodyPr wrap="square" lIns="0" tIns="0" rIns="0" bIns="0" rtlCol="0">
            <a:spAutoFit/>
          </a:bodyPr>
          <a:lstStyle>
            <a:defPPr>
              <a:defRPr lang="it-IT"/>
            </a:defPPr>
            <a:lvl1pPr algn="just">
              <a:defRPr sz="1400" b="0" i="0">
                <a:solidFill>
                  <a:srgbClr val="3962BA"/>
                </a:solidFill>
                <a:latin typeface="Calibri"/>
                <a:cs typeface="Calibri"/>
              </a:defRPr>
            </a:lvl1pPr>
          </a:lstStyle>
          <a:p>
            <a:r>
              <a:rPr lang="it-IT" dirty="0"/>
              <a:t>La </a:t>
            </a:r>
            <a:r>
              <a:rPr lang="it-IT" b="1" dirty="0"/>
              <a:t>DECORRENZA</a:t>
            </a:r>
            <a:r>
              <a:rPr lang="it-IT" dirty="0"/>
              <a:t> di entrambi i trattamenti è ancorata al primo giorno del mese successivo all'avvenuto decesso</a:t>
            </a:r>
          </a:p>
        </p:txBody>
      </p:sp>
    </p:spTree>
    <p:extLst>
      <p:ext uri="{BB962C8B-B14F-4D97-AF65-F5344CB8AC3E}">
        <p14:creationId xmlns:p14="http://schemas.microsoft.com/office/powerpoint/2010/main" val="4204277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D60EB15A-0681-4A7C-B0BD-203919FF9882}" type="slidenum">
              <a:rPr lang="it-IT" smtClean="0"/>
              <a:pPr/>
              <a:t>8</a:t>
            </a:fld>
            <a:endParaRPr lang="it-IT"/>
          </a:p>
        </p:txBody>
      </p:sp>
      <p:sp>
        <p:nvSpPr>
          <p:cNvPr id="6" name="Rettangolo 5"/>
          <p:cNvSpPr/>
          <p:nvPr/>
        </p:nvSpPr>
        <p:spPr>
          <a:xfrm>
            <a:off x="2195736" y="2204864"/>
            <a:ext cx="4455707" cy="2585323"/>
          </a:xfrm>
          <a:prstGeom prst="rect">
            <a:avLst/>
          </a:prstGeom>
          <a:noFill/>
        </p:spPr>
        <p:txBody>
          <a:bodyPr wrap="none" lIns="91440" tIns="45720" rIns="91440" bIns="45720">
            <a:spAutoFit/>
          </a:bodyPr>
          <a:lstStyle/>
          <a:p>
            <a:pPr algn="ctr"/>
            <a:r>
              <a:rPr lang="it-IT" sz="5400" dirty="0" smtClean="0">
                <a:ln w="0"/>
                <a:solidFill>
                  <a:srgbClr val="3962BA"/>
                </a:solidFill>
                <a:effectLst>
                  <a:outerShdw blurRad="38100" dist="19050" dir="2700000" algn="tl" rotWithShape="0">
                    <a:schemeClr val="dk1">
                      <a:alpha val="40000"/>
                    </a:schemeClr>
                  </a:outerShdw>
                </a:effectLst>
              </a:rPr>
              <a:t>Ricongiunzione</a:t>
            </a:r>
          </a:p>
          <a:p>
            <a:pPr algn="ctr"/>
            <a:r>
              <a:rPr lang="it-IT" sz="5400" dirty="0" smtClean="0">
                <a:ln w="0"/>
                <a:solidFill>
                  <a:srgbClr val="3962BA"/>
                </a:solidFill>
                <a:effectLst>
                  <a:outerShdw blurRad="38100" dist="19050" dir="2700000" algn="tl" rotWithShape="0">
                    <a:schemeClr val="dk1">
                      <a:alpha val="40000"/>
                    </a:schemeClr>
                  </a:outerShdw>
                </a:effectLst>
              </a:rPr>
              <a:t>Totalizzazione</a:t>
            </a:r>
          </a:p>
          <a:p>
            <a:pPr algn="ctr"/>
            <a:r>
              <a:rPr lang="it-IT" sz="5400" b="0" cap="none" spc="0" dirty="0" smtClean="0">
                <a:ln w="0"/>
                <a:solidFill>
                  <a:srgbClr val="3962BA"/>
                </a:solidFill>
                <a:effectLst>
                  <a:outerShdw blurRad="38100" dist="19050" dir="2700000" algn="tl" rotWithShape="0">
                    <a:schemeClr val="dk1">
                      <a:alpha val="40000"/>
                    </a:schemeClr>
                  </a:outerShdw>
                </a:effectLst>
              </a:rPr>
              <a:t>Cumulo</a:t>
            </a:r>
            <a:endParaRPr lang="it-IT" sz="5400" b="0" cap="none" spc="0" dirty="0">
              <a:ln w="0"/>
              <a:solidFill>
                <a:srgbClr val="3962BA"/>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50463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3962BA"/>
                </a:solidFill>
              </a:rPr>
              <a:t>RICONGIUNZIONE LIBERI PROFESSIONISTI</a:t>
            </a:r>
            <a:br>
              <a:rPr lang="it-IT" dirty="0">
                <a:solidFill>
                  <a:srgbClr val="3962BA"/>
                </a:solidFill>
              </a:rPr>
            </a:br>
            <a:r>
              <a:rPr lang="it-IT" dirty="0">
                <a:solidFill>
                  <a:srgbClr val="3962BA"/>
                </a:solidFill>
              </a:rPr>
              <a:t>LEGGE 5 MARZO </a:t>
            </a:r>
            <a:r>
              <a:rPr lang="it-IT" dirty="0" smtClean="0">
                <a:solidFill>
                  <a:srgbClr val="3962BA"/>
                </a:solidFill>
              </a:rPr>
              <a:t>1990, </a:t>
            </a:r>
            <a:r>
              <a:rPr lang="it-IT" dirty="0">
                <a:solidFill>
                  <a:srgbClr val="3962BA"/>
                </a:solidFill>
              </a:rPr>
              <a:t>N. 45</a:t>
            </a:r>
          </a:p>
        </p:txBody>
      </p:sp>
      <p:sp>
        <p:nvSpPr>
          <p:cNvPr id="4" name="Segnaposto numero diapositiva 3"/>
          <p:cNvSpPr>
            <a:spLocks noGrp="1"/>
          </p:cNvSpPr>
          <p:nvPr>
            <p:ph type="sldNum" sz="quarter" idx="12"/>
          </p:nvPr>
        </p:nvSpPr>
        <p:spPr/>
        <p:txBody>
          <a:bodyPr/>
          <a:lstStyle/>
          <a:p>
            <a:fld id="{D60EB15A-0681-4A7C-B0BD-203919FF9882}" type="slidenum">
              <a:rPr lang="it-IT" smtClean="0"/>
              <a:pPr/>
              <a:t>9</a:t>
            </a:fld>
            <a:endParaRPr lang="it-IT"/>
          </a:p>
        </p:txBody>
      </p:sp>
      <p:sp>
        <p:nvSpPr>
          <p:cNvPr id="5" name="object 6"/>
          <p:cNvSpPr>
            <a:spLocks noGrp="1"/>
          </p:cNvSpPr>
          <p:nvPr>
            <p:ph idx="1"/>
          </p:nvPr>
        </p:nvSpPr>
        <p:spPr>
          <a:xfrm>
            <a:off x="395536" y="1556792"/>
            <a:ext cx="8496944" cy="3960440"/>
          </a:xfrm>
          <a:custGeom>
            <a:avLst/>
            <a:gdLst/>
            <a:ahLst/>
            <a:cxnLst/>
            <a:rect l="l" t="t" r="r" b="b"/>
            <a:pathLst>
              <a:path w="8229600" h="1972945">
                <a:moveTo>
                  <a:pt x="7900798" y="0"/>
                </a:moveTo>
                <a:lnTo>
                  <a:pt x="328801" y="0"/>
                </a:lnTo>
                <a:lnTo>
                  <a:pt x="280213" y="3565"/>
                </a:lnTo>
                <a:lnTo>
                  <a:pt x="233839" y="13921"/>
                </a:lnTo>
                <a:lnTo>
                  <a:pt x="190186" y="30559"/>
                </a:lnTo>
                <a:lnTo>
                  <a:pt x="149765" y="52971"/>
                </a:lnTo>
                <a:lnTo>
                  <a:pt x="113083" y="80648"/>
                </a:lnTo>
                <a:lnTo>
                  <a:pt x="80649" y="113082"/>
                </a:lnTo>
                <a:lnTo>
                  <a:pt x="52971" y="149764"/>
                </a:lnTo>
                <a:lnTo>
                  <a:pt x="30559" y="190186"/>
                </a:lnTo>
                <a:lnTo>
                  <a:pt x="13921" y="233838"/>
                </a:lnTo>
                <a:lnTo>
                  <a:pt x="3565" y="280212"/>
                </a:lnTo>
                <a:lnTo>
                  <a:pt x="0" y="328800"/>
                </a:lnTo>
                <a:lnTo>
                  <a:pt x="0" y="1643964"/>
                </a:lnTo>
                <a:lnTo>
                  <a:pt x="3565" y="1692552"/>
                </a:lnTo>
                <a:lnTo>
                  <a:pt x="13921" y="1738926"/>
                </a:lnTo>
                <a:lnTo>
                  <a:pt x="30559" y="1782578"/>
                </a:lnTo>
                <a:lnTo>
                  <a:pt x="52971" y="1822999"/>
                </a:lnTo>
                <a:lnTo>
                  <a:pt x="80649" y="1859681"/>
                </a:lnTo>
                <a:lnTo>
                  <a:pt x="113083" y="1892115"/>
                </a:lnTo>
                <a:lnTo>
                  <a:pt x="149765" y="1919793"/>
                </a:lnTo>
                <a:lnTo>
                  <a:pt x="190186" y="1942205"/>
                </a:lnTo>
                <a:lnTo>
                  <a:pt x="233839" y="1958843"/>
                </a:lnTo>
                <a:lnTo>
                  <a:pt x="280213" y="1969199"/>
                </a:lnTo>
                <a:lnTo>
                  <a:pt x="328801" y="1972764"/>
                </a:lnTo>
                <a:lnTo>
                  <a:pt x="7900798" y="1972764"/>
                </a:lnTo>
                <a:lnTo>
                  <a:pt x="7949385" y="1969199"/>
                </a:lnTo>
                <a:lnTo>
                  <a:pt x="7995760" y="1958843"/>
                </a:lnTo>
                <a:lnTo>
                  <a:pt x="8039412" y="1942205"/>
                </a:lnTo>
                <a:lnTo>
                  <a:pt x="8079833" y="1919793"/>
                </a:lnTo>
                <a:lnTo>
                  <a:pt x="8116515" y="1892115"/>
                </a:lnTo>
                <a:lnTo>
                  <a:pt x="8148949" y="1859681"/>
                </a:lnTo>
                <a:lnTo>
                  <a:pt x="8176626" y="1822999"/>
                </a:lnTo>
                <a:lnTo>
                  <a:pt x="8199039" y="1782578"/>
                </a:lnTo>
                <a:lnTo>
                  <a:pt x="8215677" y="1738926"/>
                </a:lnTo>
                <a:lnTo>
                  <a:pt x="8226033" y="1692552"/>
                </a:lnTo>
                <a:lnTo>
                  <a:pt x="8229598" y="1643964"/>
                </a:lnTo>
                <a:lnTo>
                  <a:pt x="8229598" y="328800"/>
                </a:lnTo>
                <a:lnTo>
                  <a:pt x="8226033" y="280212"/>
                </a:lnTo>
                <a:lnTo>
                  <a:pt x="8215677" y="233838"/>
                </a:lnTo>
                <a:lnTo>
                  <a:pt x="8199039" y="190186"/>
                </a:lnTo>
                <a:lnTo>
                  <a:pt x="8176626" y="149764"/>
                </a:lnTo>
                <a:lnTo>
                  <a:pt x="8148949" y="113082"/>
                </a:lnTo>
                <a:lnTo>
                  <a:pt x="8116515" y="80648"/>
                </a:lnTo>
                <a:lnTo>
                  <a:pt x="8079833" y="52971"/>
                </a:lnTo>
                <a:lnTo>
                  <a:pt x="8039412" y="30559"/>
                </a:lnTo>
                <a:lnTo>
                  <a:pt x="7995760" y="13921"/>
                </a:lnTo>
                <a:lnTo>
                  <a:pt x="7949385" y="3565"/>
                </a:lnTo>
                <a:lnTo>
                  <a:pt x="7900798" y="0"/>
                </a:lnTo>
                <a:close/>
              </a:path>
            </a:pathLst>
          </a:custGeom>
          <a:noFill/>
        </p:spPr>
        <p:txBody>
          <a:bodyPr wrap="square" lIns="0" tIns="0" rIns="0" bIns="0" rtlCol="0">
            <a:noAutofit/>
          </a:bodyPr>
          <a:lstStyle/>
          <a:p>
            <a:pPr marL="0" indent="0" algn="ctr">
              <a:spcBef>
                <a:spcPts val="0"/>
              </a:spcBef>
              <a:buNone/>
            </a:pPr>
            <a:endParaRPr lang="it-IT" altLang="it-IT" sz="1800" dirty="0">
              <a:solidFill>
                <a:srgbClr val="3962BA"/>
              </a:solidFill>
              <a:cs typeface="Calibri"/>
            </a:endParaRPr>
          </a:p>
          <a:p>
            <a:pPr algn="just">
              <a:spcBef>
                <a:spcPts val="0"/>
              </a:spcBef>
              <a:buFont typeface="Wingdings" panose="05000000000000000000" pitchFamily="2" charset="2"/>
              <a:buChar char="ü"/>
            </a:pPr>
            <a:r>
              <a:rPr lang="it-IT" altLang="it-IT" sz="1800" dirty="0" smtClean="0">
                <a:solidFill>
                  <a:srgbClr val="3962BA"/>
                </a:solidFill>
              </a:rPr>
              <a:t>Consente </a:t>
            </a:r>
            <a:r>
              <a:rPr lang="it-IT" altLang="it-IT" sz="1800" dirty="0">
                <a:solidFill>
                  <a:srgbClr val="3962BA"/>
                </a:solidFill>
              </a:rPr>
              <a:t>di trasferire, ai fini di un unico trattamento pensionistico, i periodi di contribuzione maturati presso gestioni previdenziali diverse. Il geometra iscritto obbligatorio, prima della maturazione del diritto a pensione, può </a:t>
            </a:r>
            <a:r>
              <a:rPr lang="it-IT" altLang="it-IT" sz="1800" dirty="0" smtClean="0">
                <a:solidFill>
                  <a:srgbClr val="3962BA"/>
                </a:solidFill>
              </a:rPr>
              <a:t>chiedere </a:t>
            </a:r>
            <a:r>
              <a:rPr lang="it-IT" altLang="it-IT" sz="1800" dirty="0">
                <a:solidFill>
                  <a:srgbClr val="3962BA"/>
                </a:solidFill>
              </a:rPr>
              <a:t>il trasferimento </a:t>
            </a:r>
            <a:r>
              <a:rPr lang="it-IT" altLang="it-IT" sz="1800" dirty="0" smtClean="0">
                <a:solidFill>
                  <a:srgbClr val="3962BA"/>
                </a:solidFill>
              </a:rPr>
              <a:t>alla Cassa dei </a:t>
            </a:r>
            <a:r>
              <a:rPr lang="it-IT" altLang="it-IT" sz="1800" dirty="0">
                <a:solidFill>
                  <a:srgbClr val="3962BA"/>
                </a:solidFill>
              </a:rPr>
              <a:t>contributi accreditati presso gestioni </a:t>
            </a:r>
            <a:r>
              <a:rPr lang="it-IT" altLang="it-IT" sz="1800" dirty="0" smtClean="0">
                <a:solidFill>
                  <a:srgbClr val="3962BA"/>
                </a:solidFill>
              </a:rPr>
              <a:t>diverse e in questo caso si parla ricongiunzione attiva. </a:t>
            </a:r>
            <a:endParaRPr lang="it-IT" altLang="it-IT" sz="1800" dirty="0">
              <a:solidFill>
                <a:srgbClr val="3962BA"/>
              </a:solidFill>
            </a:endParaRPr>
          </a:p>
          <a:p>
            <a:pPr>
              <a:spcBef>
                <a:spcPts val="0"/>
              </a:spcBef>
              <a:buFont typeface="Wingdings" panose="05000000000000000000" pitchFamily="2" charset="2"/>
              <a:buChar char="ü"/>
            </a:pPr>
            <a:endParaRPr lang="it-IT" altLang="it-IT" sz="1800" dirty="0">
              <a:solidFill>
                <a:srgbClr val="3962BA"/>
              </a:solidFill>
            </a:endParaRPr>
          </a:p>
          <a:p>
            <a:pPr algn="just">
              <a:spcBef>
                <a:spcPts val="0"/>
              </a:spcBef>
              <a:buFont typeface="Wingdings" panose="05000000000000000000" pitchFamily="2" charset="2"/>
              <a:buChar char="ü"/>
            </a:pPr>
            <a:r>
              <a:rPr lang="it-IT" sz="1800" dirty="0">
                <a:solidFill>
                  <a:srgbClr val="3962BA"/>
                </a:solidFill>
              </a:rPr>
              <a:t>Si parla di ricongiunzione “in uscita” o passiva quando la domanda è presentata ad una Gestione previdenziale obbligatoria diversa </a:t>
            </a:r>
            <a:r>
              <a:rPr lang="it-IT" sz="1800" dirty="0" smtClean="0">
                <a:solidFill>
                  <a:srgbClr val="3962BA"/>
                </a:solidFill>
              </a:rPr>
              <a:t>da parte di  </a:t>
            </a:r>
            <a:r>
              <a:rPr lang="it-IT" sz="1800" dirty="0">
                <a:solidFill>
                  <a:srgbClr val="3962BA"/>
                </a:solidFill>
              </a:rPr>
              <a:t>un </a:t>
            </a:r>
            <a:r>
              <a:rPr lang="it-IT" sz="1800" dirty="0" smtClean="0">
                <a:solidFill>
                  <a:srgbClr val="3962BA"/>
                </a:solidFill>
              </a:rPr>
              <a:t>geometra cancellato dalla  Cassa.</a:t>
            </a:r>
          </a:p>
          <a:p>
            <a:pPr algn="just">
              <a:spcBef>
                <a:spcPts val="0"/>
              </a:spcBef>
              <a:buFont typeface="Wingdings" panose="05000000000000000000" pitchFamily="2" charset="2"/>
              <a:buChar char="ü"/>
            </a:pPr>
            <a:endParaRPr lang="it-IT" altLang="it-IT" sz="1800" dirty="0">
              <a:solidFill>
                <a:srgbClr val="3962BA"/>
              </a:solidFill>
            </a:endParaRPr>
          </a:p>
          <a:p>
            <a:pPr algn="just">
              <a:spcBef>
                <a:spcPts val="0"/>
              </a:spcBef>
              <a:buFont typeface="Wingdings" panose="05000000000000000000" pitchFamily="2" charset="2"/>
              <a:buChar char="ü"/>
            </a:pPr>
            <a:r>
              <a:rPr lang="it-IT" altLang="it-IT" sz="1800" dirty="0" smtClean="0">
                <a:solidFill>
                  <a:srgbClr val="3962BA"/>
                </a:solidFill>
              </a:rPr>
              <a:t>La </a:t>
            </a:r>
            <a:r>
              <a:rPr lang="it-IT" altLang="it-IT" sz="1800" dirty="0">
                <a:solidFill>
                  <a:srgbClr val="3962BA"/>
                </a:solidFill>
              </a:rPr>
              <a:t>ricongiunzione è onerosa e comporta il pagamento di un onere, laddove l’ammontare dei contributi trasferiti non è sufficiente  a coprire il valore dell’aumento della pensione che l’interessato percepirà a seguito della  ricongiunzione.</a:t>
            </a:r>
            <a:endParaRPr lang="it-IT" sz="1800" dirty="0">
              <a:solidFill>
                <a:srgbClr val="3962BA"/>
              </a:solidFill>
            </a:endParaRPr>
          </a:p>
          <a:p>
            <a:pPr marL="0" indent="0" algn="ctr">
              <a:buNone/>
            </a:pPr>
            <a:endParaRPr lang="it-IT" sz="1800" dirty="0" smtClean="0">
              <a:solidFill>
                <a:srgbClr val="3962BA"/>
              </a:solidFill>
            </a:endParaRPr>
          </a:p>
        </p:txBody>
      </p:sp>
    </p:spTree>
    <p:extLst>
      <p:ext uri="{BB962C8B-B14F-4D97-AF65-F5344CB8AC3E}">
        <p14:creationId xmlns:p14="http://schemas.microsoft.com/office/powerpoint/2010/main" val="3571471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6795</TotalTime>
  <Words>3074</Words>
  <Application>Microsoft Office PowerPoint</Application>
  <PresentationFormat>Presentazione su schermo (4:3)</PresentationFormat>
  <Paragraphs>553</Paragraphs>
  <Slides>27</Slides>
  <Notes>9</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27</vt:i4>
      </vt:variant>
    </vt:vector>
  </HeadingPairs>
  <TitlesOfParts>
    <vt:vector size="32" baseType="lpstr">
      <vt:lpstr>Arial</vt:lpstr>
      <vt:lpstr>Calibri</vt:lpstr>
      <vt:lpstr>Times New Roman</vt:lpstr>
      <vt:lpstr>Wingdings</vt:lpstr>
      <vt:lpstr>Tema di Office</vt:lpstr>
      <vt:lpstr>«TRATTAMENTI PENSIONISTICI» RICONGIUNZIONE - TOTALIZZAZIONE - CUMULO  </vt:lpstr>
      <vt:lpstr>LE PRESTAZIONI PREVIDENZIALI CASSA </vt:lpstr>
      <vt:lpstr>LE PRESTAZIONI PREVIDENZIALI</vt:lpstr>
      <vt:lpstr>LA PENSIONE DI VECCHIAILA PENSIONE DI VECCHIAIAA</vt:lpstr>
      <vt:lpstr>LA PENSIONE DI ANZIANITÀ</vt:lpstr>
      <vt:lpstr>PENSIONI DI INVALIDITÀ E INABILITÀ</vt:lpstr>
      <vt:lpstr>PENSIONE AI SUPERSTITI – INDIRETTA E REVERSIBILITÀ</vt:lpstr>
      <vt:lpstr>Presentazione standard di PowerPoint</vt:lpstr>
      <vt:lpstr>RICONGIUNZIONE LIBERI PROFESSIONISTI LEGGE 5 MARZO 1990, N. 45</vt:lpstr>
      <vt:lpstr> RICONGIUNZIONE - LEGGE 5 MARZO 1990, N. 45 </vt:lpstr>
      <vt:lpstr>TOTALIZZAZIONE Decreto Legislativo  2 febbraio 2006, n. 42</vt:lpstr>
      <vt:lpstr>TOTALIZZAZIONE  Decreto Legislativo  2 febbraio 2006, n. 42</vt:lpstr>
      <vt:lpstr>CUMULO GRATUITO PER I PROFESSIONISTI LEGGE 11.12.2016, N. 232 (LEGGE DI BILANCIO 2017) </vt:lpstr>
      <vt:lpstr>Presentazione standard di PowerPoint</vt:lpstr>
      <vt:lpstr>Presentazione standard di PowerPoint</vt:lpstr>
      <vt:lpstr> CUMULO LEGGE 11.12.2016, N. 232 (LEGGE DI BILANCIO 2017) </vt:lpstr>
      <vt:lpstr>Presentazione standard di PowerPoint</vt:lpstr>
      <vt:lpstr>CUMULO LEGGE 11.12.2016, N. 232 (LEGGE DI BILANCIO 2017) </vt:lpstr>
      <vt:lpstr>CUMULO LEGGE 11.12.2016, N. 232 (LEGGE DI BILANCIO 2017)</vt:lpstr>
      <vt:lpstr> CUMULO LEGGE 11.12.2016, N. 232 (LEGGE DI BILANCIO 2017) </vt:lpstr>
      <vt:lpstr> CUMULO LEGGE 11.12.2016, N. 232 (LEGGE DI BILANCIO 2017) </vt:lpstr>
      <vt:lpstr> CUMULO LEGGE 11.12.2016, N. 232 (LEGGE DI BILANCIO 2017) </vt:lpstr>
      <vt:lpstr>Presentazione standard di PowerPoint</vt:lpstr>
      <vt:lpstr>Presentazione standard di PowerPoint</vt:lpstr>
      <vt:lpstr> CUMULO LEGGE 11.12.2016, N. 232 (LEGGE DI BILANCIO 2017) E</vt:lpstr>
      <vt:lpstr> CUMULO LEGGE 11.12.2016, N. 232 (LEGGE DI BILANCIO 2017) E</vt:lpstr>
      <vt:lpstr> CUMULO LEGGE 11.12.2016, N. 232 (LEGGE DI BILANCIO 2017) 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Luca De Santis</dc:creator>
  <cp:lastModifiedBy>Paola Celli</cp:lastModifiedBy>
  <cp:revision>818</cp:revision>
  <cp:lastPrinted>2018-06-12T13:59:50Z</cp:lastPrinted>
  <dcterms:created xsi:type="dcterms:W3CDTF">2010-05-20T07:48:13Z</dcterms:created>
  <dcterms:modified xsi:type="dcterms:W3CDTF">2018-11-14T12:08:08Z</dcterms:modified>
</cp:coreProperties>
</file>